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2"/>
  </p:sldMasterIdLst>
  <p:notesMasterIdLst>
    <p:notesMasterId r:id="rId40"/>
  </p:notesMasterIdLst>
  <p:handoutMasterIdLst>
    <p:handoutMasterId r:id="rId41"/>
  </p:handoutMasterIdLst>
  <p:sldIdLst>
    <p:sldId id="394" r:id="rId3"/>
    <p:sldId id="466" r:id="rId4"/>
    <p:sldId id="500" r:id="rId5"/>
    <p:sldId id="533" r:id="rId6"/>
    <p:sldId id="534" r:id="rId7"/>
    <p:sldId id="501" r:id="rId8"/>
    <p:sldId id="522" r:id="rId9"/>
    <p:sldId id="509" r:id="rId10"/>
    <p:sldId id="512" r:id="rId11"/>
    <p:sldId id="523" r:id="rId12"/>
    <p:sldId id="510" r:id="rId13"/>
    <p:sldId id="513" r:id="rId14"/>
    <p:sldId id="524" r:id="rId15"/>
    <p:sldId id="526" r:id="rId16"/>
    <p:sldId id="527" r:id="rId17"/>
    <p:sldId id="528" r:id="rId18"/>
    <p:sldId id="529" r:id="rId19"/>
    <p:sldId id="530" r:id="rId20"/>
    <p:sldId id="538" r:id="rId21"/>
    <p:sldId id="531" r:id="rId22"/>
    <p:sldId id="532" r:id="rId23"/>
    <p:sldId id="504" r:id="rId24"/>
    <p:sldId id="535" r:id="rId25"/>
    <p:sldId id="506" r:id="rId26"/>
    <p:sldId id="507" r:id="rId27"/>
    <p:sldId id="515" r:id="rId28"/>
    <p:sldId id="516" r:id="rId29"/>
    <p:sldId id="525" r:id="rId30"/>
    <p:sldId id="514" r:id="rId31"/>
    <p:sldId id="508" r:id="rId32"/>
    <p:sldId id="521" r:id="rId33"/>
    <p:sldId id="518" r:id="rId34"/>
    <p:sldId id="520" r:id="rId35"/>
    <p:sldId id="503" r:id="rId36"/>
    <p:sldId id="536" r:id="rId37"/>
    <p:sldId id="352" r:id="rId38"/>
    <p:sldId id="537" r:id="rId39"/>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DEBC6D0-49EA-420F-AAB6-62838FA1EA30}">
          <p14:sldIdLst>
            <p14:sldId id="394"/>
            <p14:sldId id="466"/>
            <p14:sldId id="500"/>
          </p14:sldIdLst>
        </p14:section>
        <p14:section name="Build Tools for JS" id="{8A63B03A-A79A-49E0-A7D1-879E8FBDDFB7}">
          <p14:sldIdLst>
            <p14:sldId id="533"/>
            <p14:sldId id="534"/>
            <p14:sldId id="501"/>
            <p14:sldId id="522"/>
            <p14:sldId id="509"/>
            <p14:sldId id="512"/>
            <p14:sldId id="523"/>
            <p14:sldId id="510"/>
            <p14:sldId id="513"/>
            <p14:sldId id="524"/>
            <p14:sldId id="526"/>
            <p14:sldId id="527"/>
            <p14:sldId id="528"/>
            <p14:sldId id="529"/>
            <p14:sldId id="530"/>
            <p14:sldId id="538"/>
            <p14:sldId id="531"/>
            <p14:sldId id="532"/>
            <p14:sldId id="504"/>
          </p14:sldIdLst>
        </p14:section>
        <p14:section name="Lodash" id="{D1448D02-7C25-41B7-8D1C-1942F4A33426}">
          <p14:sldIdLst>
            <p14:sldId id="535"/>
            <p14:sldId id="506"/>
            <p14:sldId id="507"/>
            <p14:sldId id="515"/>
            <p14:sldId id="516"/>
          </p14:sldIdLst>
        </p14:section>
        <p14:section name="ESLint" id="{B1809D11-311D-4B20-B4B3-32C517FA5ABA}">
          <p14:sldIdLst>
            <p14:sldId id="525"/>
            <p14:sldId id="514"/>
            <p14:sldId id="508"/>
          </p14:sldIdLst>
        </p14:section>
        <p14:section name="Electron.js" id="{B00EA554-BB44-4817-8099-EE274AF0ECAD}">
          <p14:sldIdLst>
            <p14:sldId id="521"/>
            <p14:sldId id="518"/>
            <p14:sldId id="520"/>
          </p14:sldIdLst>
        </p14:section>
        <p14:section name="Conclusion" id="{43BD757C-5017-47D2-98A9-4D861095A3BB}">
          <p14:sldIdLst>
            <p14:sldId id="503"/>
            <p14:sldId id="536"/>
            <p14:sldId id="352"/>
            <p14:sldId id="537"/>
          </p14:sldIdLst>
        </p14:section>
      </p14:sectionLst>
    </p:ext>
    <p:ext uri="{EFAFB233-063F-42B5-8137-9DF3F51BA10A}">
      <p15:sldGuideLst xmlns="" xmlns:p15="http://schemas.microsoft.com/office/powerpoint/2012/main">
        <p15:guide id="1" orient="horz" pos="2160" userDrawn="1">
          <p15:clr>
            <a:srgbClr val="A4A3A4"/>
          </p15:clr>
        </p15:guide>
        <p15:guide id="5" pos="3839" userDrawn="1">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94DE"/>
    <a:srgbClr val="A8C4F0"/>
    <a:srgbClr val="00E668"/>
    <a:srgbClr val="C6C0AA"/>
    <a:srgbClr val="FBEEC9"/>
    <a:srgbClr val="F8DC9E"/>
    <a:srgbClr val="FBEEDC"/>
    <a:srgbClr val="603A14"/>
    <a:srgbClr val="E85C0E"/>
    <a:srgbClr val="BAB398"/>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62" autoAdjust="0"/>
    <p:restoredTop sz="94280" autoAdjust="0"/>
  </p:normalViewPr>
  <p:slideViewPr>
    <p:cSldViewPr>
      <p:cViewPr varScale="1">
        <p:scale>
          <a:sx n="83" d="100"/>
          <a:sy n="83" d="100"/>
        </p:scale>
        <p:origin x="-576" y="-77"/>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64" d="100"/>
          <a:sy n="64" d="100"/>
        </p:scale>
        <p:origin x="2592"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252000"/>
          </a:xfrm>
          <a:prstGeom prst="rect">
            <a:avLst/>
          </a:prstGeom>
        </p:spPr>
        <p:txBody>
          <a:bodyPr vert="horz" lIns="91440" tIns="45720" rIns="91440" bIns="45720" rtlCol="0"/>
          <a:lstStyle>
            <a:lvl1pPr algn="r">
              <a:defRPr sz="1200"/>
            </a:lvl1pPr>
          </a:lstStyle>
          <a:p>
            <a:fld id="{FE5B4EDC-59C0-49C7-8ADA-5A781B329E02}" type="datetimeFigureOut">
              <a:rPr lang="en-US"/>
              <a:pPr/>
              <a:t>8/3/2018</a:t>
            </a:fld>
            <a:endParaRPr dirty="0"/>
          </a:p>
        </p:txBody>
      </p:sp>
      <p:sp>
        <p:nvSpPr>
          <p:cNvPr id="4" name="Footer Placeholder 3"/>
          <p:cNvSpPr>
            <a:spLocks noGrp="1"/>
          </p:cNvSpPr>
          <p:nvPr>
            <p:ph type="ftr" sz="quarter" idx="2"/>
          </p:nvPr>
        </p:nvSpPr>
        <p:spPr>
          <a:xfrm>
            <a:off x="0" y="8747999"/>
            <a:ext cx="6165000" cy="394413"/>
          </a:xfrm>
          <a:prstGeom prst="rect">
            <a:avLst/>
          </a:prstGeom>
        </p:spPr>
        <p:txBody>
          <a:bodyPr vert="horz" lIns="91440" tIns="45720" rIns="91440" bIns="45720" rtlCol="0" anchor="b"/>
          <a:lstStyle>
            <a:lvl1pPr algn="l">
              <a:defRPr sz="12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endParaRPr sz="1000" dirty="0"/>
          </a:p>
        </p:txBody>
      </p:sp>
      <p:sp>
        <p:nvSpPr>
          <p:cNvPr id="5" name="Slide Number Placeholder 4"/>
          <p:cNvSpPr>
            <a:spLocks noGrp="1"/>
          </p:cNvSpPr>
          <p:nvPr>
            <p:ph type="sldNum" sz="quarter" idx="3"/>
          </p:nvPr>
        </p:nvSpPr>
        <p:spPr>
          <a:xfrm>
            <a:off x="6165000" y="8748000"/>
            <a:ext cx="691412" cy="394412"/>
          </a:xfrm>
          <a:prstGeom prst="rect">
            <a:avLst/>
          </a:prstGeom>
        </p:spPr>
        <p:txBody>
          <a:bodyPr vert="horz" lIns="91440" tIns="45720" rIns="91440" bIns="45720" rtlCol="0" anchor="b"/>
          <a:lstStyle>
            <a:lvl1pPr algn="r">
              <a:defRPr sz="1200"/>
            </a:lvl1pPr>
          </a:lstStyle>
          <a:p>
            <a:fld id="{79429053-DC2A-4342-ADD4-2FD729D91E2C}" type="slidenum">
              <a:rPr sz="1000"/>
              <a:pPr/>
              <a:t>‹#›</a:t>
            </a:fld>
            <a:endParaRPr sz="1000"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dt="0"/>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25.png>
</file>

<file path=ppt/media/image26.jpeg>
</file>

<file path=ppt/media/image27.png>
</file>

<file path=ppt/media/image28.gif>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000"/>
            </a:lvl1pPr>
          </a:lstStyle>
          <a:p>
            <a:endParaRPr lang="en-US" dirty="0"/>
          </a:p>
        </p:txBody>
      </p:sp>
      <p:sp>
        <p:nvSpPr>
          <p:cNvPr id="3" name="Date Placeholder 2"/>
          <p:cNvSpPr>
            <a:spLocks noGrp="1"/>
          </p:cNvSpPr>
          <p:nvPr>
            <p:ph type="dt" idx="1"/>
          </p:nvPr>
        </p:nvSpPr>
        <p:spPr>
          <a:xfrm>
            <a:off x="3884613" y="0"/>
            <a:ext cx="2971800" cy="252000"/>
          </a:xfrm>
          <a:prstGeom prst="rect">
            <a:avLst/>
          </a:prstGeom>
        </p:spPr>
        <p:txBody>
          <a:bodyPr vert="horz" lIns="91440" tIns="45720" rIns="91440" bIns="45720" rtlCol="0"/>
          <a:lstStyle>
            <a:lvl1pPr algn="r">
              <a:defRPr sz="1000"/>
            </a:lvl1pPr>
          </a:lstStyle>
          <a:p>
            <a:fld id="{F2D8D46A-B586-417D-BFBD-8C8FE0AAF762}" type="datetimeFigureOut">
              <a:rPr lang="en-US" smtClean="0"/>
              <a:pPr/>
              <a:t>8/3/2018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1" y="8747999"/>
            <a:ext cx="6308999" cy="394413"/>
          </a:xfrm>
          <a:prstGeom prst="rect">
            <a:avLst/>
          </a:prstGeom>
        </p:spPr>
        <p:txBody>
          <a:bodyPr vert="horz" lIns="91440" tIns="45720" rIns="91440" bIns="45720" rtlCol="0" anchor="b"/>
          <a:lstStyle>
            <a:lvl1pPr algn="l">
              <a:defRPr sz="10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p>
        </p:txBody>
      </p:sp>
      <p:sp>
        <p:nvSpPr>
          <p:cNvPr id="7" name="Slide Number Placeholder 6"/>
          <p:cNvSpPr>
            <a:spLocks noGrp="1"/>
          </p:cNvSpPr>
          <p:nvPr>
            <p:ph type="sldNum" sz="quarter" idx="5"/>
          </p:nvPr>
        </p:nvSpPr>
        <p:spPr>
          <a:xfrm>
            <a:off x="6308999" y="8747999"/>
            <a:ext cx="547413" cy="394413"/>
          </a:xfrm>
          <a:prstGeom prst="rect">
            <a:avLst/>
          </a:prstGeom>
        </p:spPr>
        <p:txBody>
          <a:bodyPr vert="horz" lIns="91440" tIns="45720" rIns="91440" bIns="45720" rtlCol="0" anchor="b"/>
          <a:lstStyle>
            <a:lvl1pPr algn="r">
              <a:defRPr sz="1000"/>
            </a:lvl1pPr>
          </a:lstStyle>
          <a:p>
            <a:fld id="{3EBA5BD7-F043-4D1B-AA17-CD412FC534DE}" type="slidenum">
              <a:rPr lang="en-US" smtClean="0"/>
              <a:pPr/>
              <a:t>‹#›</a:t>
            </a:fld>
            <a:endParaRPr lang="en-US"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dt="0"/>
  <p:notesStyle>
    <a:lvl1pPr marL="0" algn="l" defTabSz="1218987" rtl="0" eaLnBrk="1" latinLnBrk="0" hangingPunct="1">
      <a:defRPr sz="1600" kern="1200">
        <a:solidFill>
          <a:schemeClr val="tx1"/>
        </a:solidFill>
        <a:latin typeface="+mn-lt"/>
        <a:ea typeface="+mn-ea"/>
        <a:cs typeface="+mn-cs"/>
      </a:defRPr>
    </a:lvl1pPr>
    <a:lvl2pPr marL="177800" indent="0" algn="l" defTabSz="1218987" rtl="0" eaLnBrk="1" latinLnBrk="0" hangingPunct="1">
      <a:defRPr sz="1600" kern="1200">
        <a:solidFill>
          <a:schemeClr val="tx1"/>
        </a:solidFill>
        <a:latin typeface="+mn-lt"/>
        <a:ea typeface="+mn-ea"/>
        <a:cs typeface="+mn-cs"/>
      </a:defRPr>
    </a:lvl2pPr>
    <a:lvl3pPr marL="361950" indent="0" algn="l" defTabSz="1218987" rtl="0" eaLnBrk="1" latinLnBrk="0" hangingPunct="1">
      <a:defRPr sz="1600" kern="1200">
        <a:solidFill>
          <a:schemeClr val="tx1"/>
        </a:solidFill>
        <a:latin typeface="+mn-lt"/>
        <a:ea typeface="+mn-ea"/>
        <a:cs typeface="+mn-cs"/>
      </a:defRPr>
    </a:lvl3pPr>
    <a:lvl4pPr marL="539750" indent="0" algn="l" defTabSz="1218987" rtl="0" eaLnBrk="1" latinLnBrk="0" hangingPunct="1">
      <a:defRPr sz="1600" kern="1200">
        <a:solidFill>
          <a:schemeClr val="tx1"/>
        </a:solidFill>
        <a:latin typeface="+mn-lt"/>
        <a:ea typeface="+mn-ea"/>
        <a:cs typeface="+mn-cs"/>
      </a:defRPr>
    </a:lvl4pPr>
    <a:lvl5pPr marL="717550" indent="0"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320141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537768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solidFill>
                  <a:prstClr val="black"/>
                </a:solidFill>
              </a:rPr>
              <a:t>© Software University Foundation – </a:t>
            </a:r>
            <a:r>
              <a:rPr lang="en-US" sz="1000" u="sng">
                <a:solidFill>
                  <a:prstClr val="black"/>
                </a:solidFill>
                <a:hlinkClick r:id="rId3"/>
              </a:rPr>
              <a:t>http://softuni.org</a:t>
            </a:r>
            <a:endParaRPr lang="en-US" sz="1000">
              <a:solidFill>
                <a:prstClr val="black"/>
              </a:solidFill>
            </a:endParaRPr>
          </a:p>
          <a:p>
            <a:r>
              <a:rPr lang="en-US" sz="1000">
                <a:solidFill>
                  <a:prstClr val="black"/>
                </a:solidFill>
              </a:rPr>
              <a:t>This work is licensed under the </a:t>
            </a:r>
            <a:r>
              <a:rPr lang="en-US" sz="1000" u="sng" noProof="1">
                <a:solidFill>
                  <a:prstClr val="black"/>
                </a:solidFill>
                <a:hlinkClick r:id="rId4"/>
              </a:rPr>
              <a:t>Creative Commons Attribution-NonCommercial-ShareAlike</a:t>
            </a:r>
            <a:r>
              <a:rPr lang="en-US" sz="1000" noProof="1">
                <a:solidFill>
                  <a:prstClr val="black"/>
                </a:solidFill>
              </a:rPr>
              <a:t> </a:t>
            </a:r>
            <a:r>
              <a:rPr lang="en-US" sz="1000">
                <a:solidFill>
                  <a:prstClr val="black"/>
                </a:solidFill>
              </a:rPr>
              <a:t>license.</a:t>
            </a:r>
            <a:endParaRPr lang="en-US" sz="1000" dirty="0">
              <a:solidFill>
                <a:prstClr val="black"/>
              </a:solidFill>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14304280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36</a:t>
            </a:fld>
            <a:endParaRPr lang="en-US" dirty="0"/>
          </a:p>
        </p:txBody>
      </p:sp>
    </p:spTree>
    <p:extLst>
      <p:ext uri="{BB962C8B-B14F-4D97-AF65-F5344CB8AC3E}">
        <p14:creationId xmlns:p14="http://schemas.microsoft.com/office/powerpoint/2010/main" val="29684122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37</a:t>
            </a:fld>
            <a:endParaRPr lang="en-US" dirty="0"/>
          </a:p>
        </p:txBody>
      </p:sp>
    </p:spTree>
    <p:extLst>
      <p:ext uri="{BB962C8B-B14F-4D97-AF65-F5344CB8AC3E}">
        <p14:creationId xmlns:p14="http://schemas.microsoft.com/office/powerpoint/2010/main" val="26731319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Rot="1" noChangeAspect="1" noChangeArrowheads="1" noTextEdit="1"/>
          </p:cNvSpPr>
          <p:nvPr>
            <p:ph type="sldImg"/>
          </p:nvPr>
        </p:nvSpPr>
        <p:spPr>
          <a:ln/>
        </p:spPr>
      </p:sp>
      <p:sp>
        <p:nvSpPr>
          <p:cNvPr id="44544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1691138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endParaRPr lang="en-US" dirty="0"/>
          </a:p>
        </p:txBody>
      </p:sp>
      <p:sp>
        <p:nvSpPr>
          <p:cNvPr id="4" name="Контейнер за долния колонтитул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Контейнер за номер на слайда 4"/>
          <p:cNvSpPr>
            <a:spLocks noGrp="1"/>
          </p:cNvSpPr>
          <p:nvPr>
            <p:ph type="sldNum" sz="quarter" idx="11"/>
          </p:nvPr>
        </p:nvSpPr>
        <p:spPr/>
        <p:txBody>
          <a:bodyPr/>
          <a:lstStyle/>
          <a:p>
            <a:fld id="{3EBA5BD7-F043-4D1B-AA17-CD412FC534DE}" type="slidenum">
              <a:rPr lang="en-US" smtClean="0"/>
              <a:pPr/>
              <a:t>7</a:t>
            </a:fld>
            <a:endParaRPr lang="en-US" dirty="0"/>
          </a:p>
        </p:txBody>
      </p:sp>
    </p:spTree>
    <p:extLst>
      <p:ext uri="{BB962C8B-B14F-4D97-AF65-F5344CB8AC3E}">
        <p14:creationId xmlns:p14="http://schemas.microsoft.com/office/powerpoint/2010/main" val="2433586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endParaRPr lang="en-US" dirty="0"/>
          </a:p>
        </p:txBody>
      </p:sp>
      <p:sp>
        <p:nvSpPr>
          <p:cNvPr id="4" name="Контейнер за долния колонтитул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Контейнер за номер на слайда 4"/>
          <p:cNvSpPr>
            <a:spLocks noGrp="1"/>
          </p:cNvSpPr>
          <p:nvPr>
            <p:ph type="sldNum" sz="quarter" idx="11"/>
          </p:nvPr>
        </p:nvSpPr>
        <p:spPr/>
        <p:txBody>
          <a:bodyPr/>
          <a:lstStyle/>
          <a:p>
            <a:fld id="{3EBA5BD7-F043-4D1B-AA17-CD412FC534DE}" type="slidenum">
              <a:rPr lang="en-US" smtClean="0"/>
              <a:pPr/>
              <a:t>8</a:t>
            </a:fld>
            <a:endParaRPr lang="en-US" dirty="0"/>
          </a:p>
        </p:txBody>
      </p:sp>
    </p:spTree>
    <p:extLst>
      <p:ext uri="{BB962C8B-B14F-4D97-AF65-F5344CB8AC3E}">
        <p14:creationId xmlns:p14="http://schemas.microsoft.com/office/powerpoint/2010/main" val="995980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en-US" dirty="0"/>
              <a:t>For more info</a:t>
            </a:r>
            <a:r>
              <a:rPr lang="en-US" baseline="0" dirty="0"/>
              <a:t> about getting started with Grunt, please visit this article: http://gruntjs.com/getting-started.</a:t>
            </a:r>
            <a:endParaRPr lang="en-US" dirty="0"/>
          </a:p>
        </p:txBody>
      </p:sp>
      <p:sp>
        <p:nvSpPr>
          <p:cNvPr id="4" name="Контейнер за долния колонтитул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Контейнер за номер на слайда 4"/>
          <p:cNvSpPr>
            <a:spLocks noGrp="1"/>
          </p:cNvSpPr>
          <p:nvPr>
            <p:ph type="sldNum" sz="quarter" idx="11"/>
          </p:nvPr>
        </p:nvSpPr>
        <p:spPr/>
        <p:txBody>
          <a:bodyPr/>
          <a:lstStyle/>
          <a:p>
            <a:fld id="{3EBA5BD7-F043-4D1B-AA17-CD412FC534DE}" type="slidenum">
              <a:rPr lang="en-US" smtClean="0"/>
              <a:pPr/>
              <a:t>9</a:t>
            </a:fld>
            <a:endParaRPr lang="en-US" dirty="0"/>
          </a:p>
        </p:txBody>
      </p:sp>
    </p:spTree>
    <p:extLst>
      <p:ext uri="{BB962C8B-B14F-4D97-AF65-F5344CB8AC3E}">
        <p14:creationId xmlns:p14="http://schemas.microsoft.com/office/powerpoint/2010/main" val="3181414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endParaRPr lang="en-US" dirty="0"/>
          </a:p>
        </p:txBody>
      </p:sp>
      <p:sp>
        <p:nvSpPr>
          <p:cNvPr id="4" name="Контейнер за долния колонтитул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Контейнер за номер на слайда 4"/>
          <p:cNvSpPr>
            <a:spLocks noGrp="1"/>
          </p:cNvSpPr>
          <p:nvPr>
            <p:ph type="sldNum" sz="quarter" idx="11"/>
          </p:nvPr>
        </p:nvSpPr>
        <p:spPr/>
        <p:txBody>
          <a:bodyPr/>
          <a:lstStyle/>
          <a:p>
            <a:fld id="{3EBA5BD7-F043-4D1B-AA17-CD412FC534DE}" type="slidenum">
              <a:rPr lang="en-US" smtClean="0"/>
              <a:pPr/>
              <a:t>10</a:t>
            </a:fld>
            <a:endParaRPr lang="en-US" dirty="0"/>
          </a:p>
        </p:txBody>
      </p:sp>
    </p:spTree>
    <p:extLst>
      <p:ext uri="{BB962C8B-B14F-4D97-AF65-F5344CB8AC3E}">
        <p14:creationId xmlns:p14="http://schemas.microsoft.com/office/powerpoint/2010/main" val="24821528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en-US" dirty="0"/>
              <a:t>Gulp</a:t>
            </a:r>
            <a:r>
              <a:rPr lang="en-US" baseline="0" dirty="0"/>
              <a:t> is simpler because it requires less configuration and is as twice as fast as Grunt because it uses file streams (in computer memory) instead of creating temporary files when working with files.</a:t>
            </a:r>
          </a:p>
          <a:p>
            <a:r>
              <a:rPr lang="en-US" baseline="0" dirty="0"/>
              <a:t>But since it is not as old as Grunt it does not have the same popularity level – which leads to smaller overall information (guides, forum threads etc.).</a:t>
            </a:r>
            <a:endParaRPr lang="en-US" dirty="0"/>
          </a:p>
        </p:txBody>
      </p:sp>
      <p:sp>
        <p:nvSpPr>
          <p:cNvPr id="4" name="Контейнер за долния колонтитул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Контейнер за номер на слайда 4"/>
          <p:cNvSpPr>
            <a:spLocks noGrp="1"/>
          </p:cNvSpPr>
          <p:nvPr>
            <p:ph type="sldNum" sz="quarter" idx="11"/>
          </p:nvPr>
        </p:nvSpPr>
        <p:spPr/>
        <p:txBody>
          <a:bodyPr/>
          <a:lstStyle/>
          <a:p>
            <a:fld id="{3EBA5BD7-F043-4D1B-AA17-CD412FC534DE}" type="slidenum">
              <a:rPr lang="en-US" smtClean="0"/>
              <a:pPr/>
              <a:t>11</a:t>
            </a:fld>
            <a:endParaRPr lang="en-US" dirty="0"/>
          </a:p>
        </p:txBody>
      </p:sp>
    </p:spTree>
    <p:extLst>
      <p:ext uri="{BB962C8B-B14F-4D97-AF65-F5344CB8AC3E}">
        <p14:creationId xmlns:p14="http://schemas.microsoft.com/office/powerpoint/2010/main" val="25240437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en-US" dirty="0"/>
              <a:t>For more info</a:t>
            </a:r>
            <a:r>
              <a:rPr lang="en-US" baseline="0" dirty="0"/>
              <a:t> about getting started with Grunt, please visit this article: http://gruntjs.com/getting-started</a:t>
            </a:r>
            <a:endParaRPr lang="en-US" dirty="0"/>
          </a:p>
        </p:txBody>
      </p:sp>
      <p:sp>
        <p:nvSpPr>
          <p:cNvPr id="4" name="Контейнер за долния колонтитул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Контейнер за номер на слайда 4"/>
          <p:cNvSpPr>
            <a:spLocks noGrp="1"/>
          </p:cNvSpPr>
          <p:nvPr>
            <p:ph type="sldNum" sz="quarter" idx="11"/>
          </p:nvPr>
        </p:nvSpPr>
        <p:spPr/>
        <p:txBody>
          <a:bodyPr/>
          <a:lstStyle/>
          <a:p>
            <a:fld id="{3EBA5BD7-F043-4D1B-AA17-CD412FC534DE}" type="slidenum">
              <a:rPr lang="en-US" smtClean="0"/>
              <a:pPr/>
              <a:t>12</a:t>
            </a:fld>
            <a:endParaRPr lang="en-US" dirty="0"/>
          </a:p>
        </p:txBody>
      </p:sp>
    </p:spTree>
    <p:extLst>
      <p:ext uri="{BB962C8B-B14F-4D97-AF65-F5344CB8AC3E}">
        <p14:creationId xmlns:p14="http://schemas.microsoft.com/office/powerpoint/2010/main" val="20525139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endParaRPr lang="en-US" dirty="0"/>
          </a:p>
        </p:txBody>
      </p:sp>
      <p:sp>
        <p:nvSpPr>
          <p:cNvPr id="4" name="Контейнер за долния колонтитул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Контейнер за номер на слайда 4"/>
          <p:cNvSpPr>
            <a:spLocks noGrp="1"/>
          </p:cNvSpPr>
          <p:nvPr>
            <p:ph type="sldNum" sz="quarter" idx="11"/>
          </p:nvPr>
        </p:nvSpPr>
        <p:spPr/>
        <p:txBody>
          <a:bodyPr/>
          <a:lstStyle/>
          <a:p>
            <a:fld id="{3EBA5BD7-F043-4D1B-AA17-CD412FC534DE}" type="slidenum">
              <a:rPr lang="en-US" smtClean="0"/>
              <a:pPr/>
              <a:t>24</a:t>
            </a:fld>
            <a:endParaRPr lang="en-US" dirty="0"/>
          </a:p>
        </p:txBody>
      </p:sp>
    </p:spTree>
    <p:extLst>
      <p:ext uri="{BB962C8B-B14F-4D97-AF65-F5344CB8AC3E}">
        <p14:creationId xmlns:p14="http://schemas.microsoft.com/office/powerpoint/2010/main" val="39705351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judge.softuni.bg/" TargetMode="External"/><Relationship Id="rId13"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hyperlink" Target="http://forum.softuni.bg/" TargetMode="External"/><Relationship Id="rId12" Type="http://schemas.openxmlformats.org/officeDocument/2006/relationships/hyperlink" Target="http://www.introprogramming.info/" TargetMode="External"/><Relationship Id="rId2" Type="http://schemas.openxmlformats.org/officeDocument/2006/relationships/image" Target="../media/image5.jpeg"/><Relationship Id="rId1" Type="http://schemas.openxmlformats.org/officeDocument/2006/relationships/slideMaster" Target="../slideMasters/slideMaster1.xml"/><Relationship Id="rId6" Type="http://schemas.openxmlformats.org/officeDocument/2006/relationships/hyperlink" Target="http://www.nakov.com/" TargetMode="External"/><Relationship Id="rId11" Type="http://schemas.openxmlformats.org/officeDocument/2006/relationships/hyperlink" Target="http://www.youtube.com/SoftwareUniversity" TargetMode="External"/><Relationship Id="rId5" Type="http://schemas.openxmlformats.org/officeDocument/2006/relationships/hyperlink" Target="http://softuni.org/" TargetMode="External"/><Relationship Id="rId10" Type="http://schemas.openxmlformats.org/officeDocument/2006/relationships/hyperlink" Target="https://twitter.com/softunibg" TargetMode="External"/><Relationship Id="rId4" Type="http://schemas.openxmlformats.org/officeDocument/2006/relationships/hyperlink" Target="http://softuni.bg/" TargetMode="External"/><Relationship Id="rId9" Type="http://schemas.openxmlformats.org/officeDocument/2006/relationships/hyperlink" Target="https://www.facebook.com/SoftwareUniversity"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66413" y="314301"/>
            <a:ext cx="7382341" cy="2000251"/>
          </a:xfrm>
        </p:spPr>
        <p:txBody>
          <a:bodyPr lIns="0" tIns="0" rIns="0" bIns="0">
            <a:normAutofit/>
          </a:bodyPr>
          <a:lstStyle>
            <a:lvl1pPr algn="r">
              <a:defRPr sz="5400">
                <a:solidFill>
                  <a:srgbClr val="F6D18E"/>
                </a:solidFill>
              </a:defRPr>
            </a:lvl1pPr>
          </a:lstStyle>
          <a:p>
            <a:r>
              <a:rPr lang="en-US" dirty="0"/>
              <a:t>Presentation Title</a:t>
            </a:r>
            <a:endParaRPr dirty="0"/>
          </a:p>
        </p:txBody>
      </p:sp>
      <p:sp>
        <p:nvSpPr>
          <p:cNvPr id="3" name="Subtitle 2"/>
          <p:cNvSpPr>
            <a:spLocks noGrp="1"/>
          </p:cNvSpPr>
          <p:nvPr>
            <p:ph type="subTitle" idx="1" hasCustomPrompt="1"/>
          </p:nvPr>
        </p:nvSpPr>
        <p:spPr>
          <a:xfrm>
            <a:off x="4366413" y="2346299"/>
            <a:ext cx="7382341" cy="1752600"/>
          </a:xfrm>
        </p:spPr>
        <p:txBody>
          <a:bodyPr lIns="0" tIns="0" rIns="0" bIns="0">
            <a:normAutofit/>
          </a:bodyPr>
          <a:lstStyle>
            <a:lvl1pPr marL="0" indent="0" algn="r">
              <a:spcBef>
                <a:spcPts val="0"/>
              </a:spcBef>
              <a:buNone/>
              <a:defRPr sz="4000" cap="none"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Presentation Subtitle</a:t>
            </a:r>
            <a:endParaRPr dirty="0"/>
          </a:p>
        </p:txBody>
      </p:sp>
      <p:sp>
        <p:nvSpPr>
          <p:cNvPr id="25" name="Text Placeholder 13"/>
          <p:cNvSpPr>
            <a:spLocks noGrp="1"/>
          </p:cNvSpPr>
          <p:nvPr>
            <p:ph type="body" sz="quarter" idx="10" hasCustomPrompt="1"/>
          </p:nvPr>
        </p:nvSpPr>
        <p:spPr bwMode="auto">
          <a:xfrm>
            <a:off x="760412" y="4164083"/>
            <a:ext cx="3187613" cy="525135"/>
          </a:xfrm>
          <a:prstGeom prst="rect">
            <a:avLst/>
          </a:prstGeom>
          <a:noFill/>
          <a:effectLst/>
        </p:spPr>
        <p:txBody>
          <a:bodyPr wrap="square" lIns="36000" tIns="36000" rIns="36000" bIns="36000" rtlCol="0" anchor="b" anchorCtr="0">
            <a:spAutoFit/>
          </a:bodyPr>
          <a:lstStyle>
            <a:lvl1pPr marL="0" indent="0" algn="l" rtl="0" fontAlgn="base">
              <a:spcBef>
                <a:spcPct val="0"/>
              </a:spcBef>
              <a:spcAft>
                <a:spcPct val="0"/>
              </a:spcAft>
              <a:buNone/>
              <a:defRPr lang="en-US" sz="2800" b="1" kern="1200" baseline="0" dirty="0" smtClean="0">
                <a:solidFill>
                  <a:srgbClr val="EE792A"/>
                </a:solidFill>
                <a:effectLst/>
                <a:latin typeface="+mn-lt"/>
                <a:ea typeface="+mn-ea"/>
                <a:cs typeface="+mn-cs"/>
              </a:defRPr>
            </a:lvl1pPr>
          </a:lstStyle>
          <a:p>
            <a:pPr lvl="0"/>
            <a:r>
              <a:rPr lang="en-US" dirty="0"/>
              <a:t>Author Name</a:t>
            </a:r>
          </a:p>
        </p:txBody>
      </p:sp>
      <p:sp>
        <p:nvSpPr>
          <p:cNvPr id="31" name="Picture Placeholder 4"/>
          <p:cNvSpPr>
            <a:spLocks noGrp="1"/>
          </p:cNvSpPr>
          <p:nvPr>
            <p:ph type="pic" sz="quarter" idx="16" hasCustomPrompt="1"/>
          </p:nvPr>
        </p:nvSpPr>
        <p:spPr>
          <a:xfrm>
            <a:off x="4366413" y="4191000"/>
            <a:ext cx="7382341" cy="1905000"/>
          </a:xfrm>
          <a:prstGeom prst="rect">
            <a:avLst/>
          </a:prstGeom>
        </p:spPr>
        <p:txBody>
          <a:bodyPr lIns="108000" tIns="36000" rIns="108000" bIns="36000"/>
          <a:lstStyle>
            <a:lvl1pPr marL="0" indent="0">
              <a:buNone/>
              <a:defRPr/>
            </a:lvl1pPr>
          </a:lstStyle>
          <a:p>
            <a:r>
              <a:rPr lang="en-US" dirty="0"/>
              <a:t>Insert a Picture Here</a:t>
            </a:r>
          </a:p>
        </p:txBody>
      </p:sp>
      <p:sp>
        <p:nvSpPr>
          <p:cNvPr id="32" name="Text Placeholder 13"/>
          <p:cNvSpPr>
            <a:spLocks noGrp="1"/>
          </p:cNvSpPr>
          <p:nvPr>
            <p:ph type="body" sz="quarter" idx="13" hasCustomPrompt="1"/>
          </p:nvPr>
        </p:nvSpPr>
        <p:spPr bwMode="auto">
          <a:xfrm>
            <a:off x="760413" y="4633982"/>
            <a:ext cx="3187614" cy="44434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00" b="1" kern="1200" dirty="0" smtClean="0">
                <a:solidFill>
                  <a:srgbClr val="F4B36C"/>
                </a:solidFill>
                <a:effectLst/>
                <a:latin typeface="+mn-lt"/>
                <a:ea typeface="+mn-ea"/>
                <a:cs typeface="+mn-cs"/>
              </a:defRPr>
            </a:lvl1pPr>
          </a:lstStyle>
          <a:p>
            <a:pPr lvl="0"/>
            <a:r>
              <a:rPr lang="en-US" dirty="0"/>
              <a:t>Position</a:t>
            </a:r>
          </a:p>
        </p:txBody>
      </p:sp>
      <p:sp>
        <p:nvSpPr>
          <p:cNvPr id="33" name="Text Placeholder 13"/>
          <p:cNvSpPr>
            <a:spLocks noGrp="1"/>
          </p:cNvSpPr>
          <p:nvPr>
            <p:ph type="body" sz="quarter" idx="14" hasCustomPrompt="1"/>
          </p:nvPr>
        </p:nvSpPr>
        <p:spPr bwMode="auto">
          <a:xfrm>
            <a:off x="760412" y="5011671"/>
            <a:ext cx="3187613" cy="395869"/>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000" b="1" kern="1200" dirty="0" smtClean="0">
                <a:solidFill>
                  <a:schemeClr val="accent1">
                    <a:lumMod val="40000"/>
                    <a:lumOff val="60000"/>
                  </a:schemeClr>
                </a:solidFill>
                <a:effectLst/>
                <a:latin typeface="+mn-lt"/>
                <a:ea typeface="+mn-ea"/>
                <a:cs typeface="+mn-cs"/>
              </a:defRPr>
            </a:lvl1pPr>
          </a:lstStyle>
          <a:p>
            <a:pPr lvl="0"/>
            <a:r>
              <a:rPr lang="en-US" dirty="0"/>
              <a:t>Web Site</a:t>
            </a:r>
          </a:p>
        </p:txBody>
      </p:sp>
      <p:sp>
        <p:nvSpPr>
          <p:cNvPr id="34" name="Text Placeholder 13"/>
          <p:cNvSpPr>
            <a:spLocks noGrp="1"/>
          </p:cNvSpPr>
          <p:nvPr>
            <p:ph type="body" sz="quarter" idx="17" hasCustomPrompt="1"/>
          </p:nvPr>
        </p:nvSpPr>
        <p:spPr bwMode="auto">
          <a:xfrm>
            <a:off x="760412" y="5394605"/>
            <a:ext cx="3187613" cy="363552"/>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800" b="1" kern="1200" dirty="0" smtClean="0">
                <a:solidFill>
                  <a:srgbClr val="F27A44"/>
                </a:solidFill>
                <a:effectLst/>
                <a:latin typeface="+mn-lt"/>
                <a:ea typeface="+mn-ea"/>
                <a:cs typeface="+mn-cs"/>
              </a:defRPr>
            </a:lvl1pPr>
          </a:lstStyle>
          <a:p>
            <a:pPr lvl="0"/>
            <a:r>
              <a:rPr lang="en-US" dirty="0"/>
              <a:t>Company Name</a:t>
            </a:r>
          </a:p>
        </p:txBody>
      </p:sp>
      <p:sp>
        <p:nvSpPr>
          <p:cNvPr id="35" name="Text Placeholder 13"/>
          <p:cNvSpPr>
            <a:spLocks noGrp="1"/>
          </p:cNvSpPr>
          <p:nvPr>
            <p:ph type="body" sz="quarter" idx="18" hasCustomPrompt="1"/>
          </p:nvPr>
        </p:nvSpPr>
        <p:spPr bwMode="auto">
          <a:xfrm>
            <a:off x="760412" y="5735767"/>
            <a:ext cx="3187613" cy="331235"/>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600" b="1" kern="1200" dirty="0" smtClean="0">
                <a:solidFill>
                  <a:srgbClr val="F27A44"/>
                </a:solidFill>
                <a:effectLst/>
                <a:latin typeface="+mn-lt"/>
                <a:ea typeface="+mn-ea"/>
                <a:cs typeface="+mn-cs"/>
              </a:defRPr>
            </a:lvl1pPr>
          </a:lstStyle>
          <a:p>
            <a:pPr lvl="0"/>
            <a:r>
              <a:rPr lang="en-US" dirty="0"/>
              <a:t>Company Web Site</a:t>
            </a:r>
          </a:p>
        </p:txBody>
      </p:sp>
    </p:spTree>
    <p:extLst>
      <p:ext uri="{BB962C8B-B14F-4D97-AF65-F5344CB8AC3E}">
        <p14:creationId xmlns:p14="http://schemas.microsoft.com/office/powerpoint/2010/main" val="1847488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8/3/2018</a:t>
            </a:fld>
            <a:endParaRPr lang="en-US" dirty="0"/>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pic>
        <p:nvPicPr>
          <p:cNvPr id="1026" name="Picture 2" descr="D:\_WORK PROJECTS\Nakov\Presentation Slides Design\STORE\Software University Foundation Logo BG and ENG black WHITOUT background CMYK.png"/>
          <p:cNvPicPr>
            <a:picLocks noChangeAspect="1" noChangeArrowheads="1"/>
          </p:cNvPicPr>
          <p:nvPr userDrawn="1"/>
        </p:nvPicPr>
        <p:blipFill>
          <a:blip r:embed="rId3"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1406769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6212" y="4953000"/>
            <a:ext cx="8938472" cy="820600"/>
          </a:xfrm>
        </p:spPr>
        <p:txBody>
          <a:bodyPr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1446212" y="5754968"/>
            <a:ext cx="8938472" cy="688256"/>
          </a:xfrm>
        </p:spPr>
        <p:txBody>
          <a:bodyPr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pic>
        <p:nvPicPr>
          <p:cNvPr id="9" name="Picture 2" descr="D:\_WORK PROJECTS\Nakov\Presentation Slides Design\STORE\Software University Foundation Logo BG and ENG black WHITOUT background CMYK.png"/>
          <p:cNvPicPr>
            <a:picLocks noChangeAspect="1" noChangeArrowheads="1"/>
          </p:cNvPicPr>
          <p:nvPr userDrawn="1"/>
        </p:nvPicPr>
        <p:blipFill>
          <a:blip r:embed="rId3"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3616330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478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Questions Slide">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9" name="Text Placeholder 29"/>
          <p:cNvSpPr>
            <a:spLocks noGrp="1"/>
          </p:cNvSpPr>
          <p:nvPr>
            <p:ph type="body" sz="quarter" idx="10" hasCustomPrompt="1"/>
          </p:nvPr>
        </p:nvSpPr>
        <p:spPr>
          <a:xfrm>
            <a:off x="1529384" y="6400802"/>
            <a:ext cx="10482604" cy="363552"/>
          </a:xfrm>
          <a:prstGeom prst="rect">
            <a:avLst/>
          </a:prstGeom>
        </p:spPr>
        <p:txBody>
          <a:bodyPr wrap="square" lIns="36000" rIns="36000">
            <a:spAutoFit/>
          </a:bodyPr>
          <a:lstStyle>
            <a:lvl1pPr marL="0" indent="0" algn="r">
              <a:buNone/>
              <a:defRPr sz="1800">
                <a:latin typeface="+mn-lt"/>
              </a:defRPr>
            </a:lvl1pPr>
          </a:lstStyle>
          <a:p>
            <a:pPr lvl="0"/>
            <a:r>
              <a:rPr lang="en-US" dirty="0"/>
              <a:t>Course Web Site</a:t>
            </a:r>
          </a:p>
        </p:txBody>
      </p:sp>
      <p:pic>
        <p:nvPicPr>
          <p:cNvPr id="55" name="Picture 5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838412" y="261000"/>
            <a:ext cx="2050131" cy="670675"/>
          </a:xfrm>
          <a:prstGeom prst="rect">
            <a:avLst/>
          </a:prstGeom>
        </p:spPr>
      </p:pic>
      <p:sp>
        <p:nvSpPr>
          <p:cNvPr id="50"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Presentation Title</a:t>
            </a:r>
            <a:endParaRPr dirty="0"/>
          </a:p>
        </p:txBody>
      </p:sp>
      <p:sp>
        <p:nvSpPr>
          <p:cNvPr id="2" name="TextBox 1">
            <a:hlinkClick r:id="rId4" tooltip="Software University - Quality Education, Profession and Job for Software Engineers"/>
          </p:cNvPr>
          <p:cNvSpPr txBox="1"/>
          <p:nvPr userDrawn="1"/>
        </p:nvSpPr>
        <p:spPr>
          <a:xfrm rot="322982">
            <a:off x="10066442" y="2253546"/>
            <a:ext cx="303288" cy="400110"/>
          </a:xfrm>
          <a:prstGeom prst="rect">
            <a:avLst/>
          </a:prstGeom>
          <a:noFill/>
        </p:spPr>
        <p:txBody>
          <a:bodyPr wrap="none" rtlCol="0">
            <a:spAutoFit/>
          </a:bodyPr>
          <a:lstStyle/>
          <a:p>
            <a:r>
              <a:rPr lang="en-US" sz="2000" b="1" dirty="0">
                <a:solidFill>
                  <a:srgbClr val="603A14"/>
                </a:solidFill>
              </a:rPr>
              <a:t>?</a:t>
            </a:r>
          </a:p>
        </p:txBody>
      </p:sp>
      <p:sp>
        <p:nvSpPr>
          <p:cNvPr id="27" name="TextBox 26">
            <a:hlinkClick r:id="rId5" tooltip="Software University Foundaton"/>
          </p:cNvPr>
          <p:cNvSpPr txBox="1"/>
          <p:nvPr userDrawn="1"/>
        </p:nvSpPr>
        <p:spPr>
          <a:xfrm rot="20630519">
            <a:off x="7568290" y="4341197"/>
            <a:ext cx="303288" cy="400110"/>
          </a:xfrm>
          <a:prstGeom prst="rect">
            <a:avLst/>
          </a:prstGeom>
          <a:noFill/>
        </p:spPr>
        <p:txBody>
          <a:bodyPr wrap="none" rtlCol="0">
            <a:spAutoFit/>
          </a:bodyPr>
          <a:lstStyle/>
          <a:p>
            <a:r>
              <a:rPr lang="en-US" sz="2000" b="1" dirty="0">
                <a:solidFill>
                  <a:srgbClr val="603A14"/>
                </a:solidFill>
              </a:rPr>
              <a:t>?</a:t>
            </a:r>
          </a:p>
        </p:txBody>
      </p:sp>
      <p:sp>
        <p:nvSpPr>
          <p:cNvPr id="51" name="TextBox 50">
            <a:hlinkClick r:id="rId6" tooltip="Svetlin Nakov - Programming and Education for Developers"/>
          </p:cNvPr>
          <p:cNvSpPr txBox="1"/>
          <p:nvPr userDrawn="1"/>
        </p:nvSpPr>
        <p:spPr>
          <a:xfrm>
            <a:off x="11500162" y="4679637"/>
            <a:ext cx="255198" cy="276999"/>
          </a:xfrm>
          <a:prstGeom prst="rect">
            <a:avLst/>
          </a:prstGeom>
          <a:noFill/>
        </p:spPr>
        <p:txBody>
          <a:bodyPr wrap="none" rtlCol="0">
            <a:spAutoFit/>
          </a:bodyPr>
          <a:lstStyle/>
          <a:p>
            <a:r>
              <a:rPr lang="en-US" sz="1200" dirty="0">
                <a:solidFill>
                  <a:srgbClr val="603A14"/>
                </a:solidFill>
              </a:rPr>
              <a:t>?</a:t>
            </a:r>
          </a:p>
        </p:txBody>
      </p:sp>
      <p:sp>
        <p:nvSpPr>
          <p:cNvPr id="52" name="TextBox 51">
            <a:hlinkClick r:id="rId7" tooltip="Software University - Discussion Forum"/>
          </p:cNvPr>
          <p:cNvSpPr txBox="1"/>
          <p:nvPr userDrawn="1"/>
        </p:nvSpPr>
        <p:spPr>
          <a:xfrm rot="20971262">
            <a:off x="6094412" y="6109081"/>
            <a:ext cx="268022" cy="307777"/>
          </a:xfrm>
          <a:prstGeom prst="rect">
            <a:avLst/>
          </a:prstGeom>
          <a:noFill/>
        </p:spPr>
        <p:txBody>
          <a:bodyPr wrap="none" rtlCol="0">
            <a:spAutoFit/>
          </a:bodyPr>
          <a:lstStyle/>
          <a:p>
            <a:r>
              <a:rPr lang="en-US" sz="1400" dirty="0">
                <a:solidFill>
                  <a:srgbClr val="603A14"/>
                </a:solidFill>
              </a:rPr>
              <a:t>?</a:t>
            </a:r>
          </a:p>
        </p:txBody>
      </p:sp>
      <p:sp>
        <p:nvSpPr>
          <p:cNvPr id="53" name="TextBox 52">
            <a:hlinkClick r:id="rId8" tooltip="Software University - Online Judge System"/>
          </p:cNvPr>
          <p:cNvSpPr txBox="1"/>
          <p:nvPr userDrawn="1"/>
        </p:nvSpPr>
        <p:spPr>
          <a:xfrm rot="569019">
            <a:off x="9155998" y="4032736"/>
            <a:ext cx="292068" cy="369332"/>
          </a:xfrm>
          <a:prstGeom prst="rect">
            <a:avLst/>
          </a:prstGeom>
          <a:noFill/>
        </p:spPr>
        <p:txBody>
          <a:bodyPr wrap="none" rtlCol="0">
            <a:spAutoFit/>
          </a:bodyPr>
          <a:lstStyle/>
          <a:p>
            <a:r>
              <a:rPr lang="en-US" sz="1800" b="1" dirty="0">
                <a:solidFill>
                  <a:srgbClr val="603A14"/>
                </a:solidFill>
              </a:rPr>
              <a:t>?</a:t>
            </a:r>
          </a:p>
        </p:txBody>
      </p:sp>
      <p:sp>
        <p:nvSpPr>
          <p:cNvPr id="54" name="TextBox 53">
            <a:hlinkClick r:id="rId9" tooltip="Software University @ Facebook"/>
          </p:cNvPr>
          <p:cNvSpPr txBox="1"/>
          <p:nvPr userDrawn="1"/>
        </p:nvSpPr>
        <p:spPr>
          <a:xfrm rot="219682">
            <a:off x="7047355" y="2560119"/>
            <a:ext cx="327334" cy="461665"/>
          </a:xfrm>
          <a:prstGeom prst="rect">
            <a:avLst/>
          </a:prstGeom>
          <a:noFill/>
        </p:spPr>
        <p:txBody>
          <a:bodyPr wrap="none" rtlCol="0">
            <a:spAutoFit/>
          </a:bodyPr>
          <a:lstStyle/>
          <a:p>
            <a:r>
              <a:rPr lang="en-US" b="1" dirty="0">
                <a:solidFill>
                  <a:srgbClr val="603A14"/>
                </a:solidFill>
              </a:rPr>
              <a:t>?</a:t>
            </a:r>
          </a:p>
        </p:txBody>
      </p:sp>
      <p:sp>
        <p:nvSpPr>
          <p:cNvPr id="56" name="TextBox 55">
            <a:hlinkClick r:id="rId10" tooltip="Software University @ Twitter"/>
          </p:cNvPr>
          <p:cNvSpPr txBox="1"/>
          <p:nvPr userDrawn="1"/>
        </p:nvSpPr>
        <p:spPr>
          <a:xfrm rot="20972266">
            <a:off x="11754532" y="2320841"/>
            <a:ext cx="268022" cy="307777"/>
          </a:xfrm>
          <a:prstGeom prst="rect">
            <a:avLst/>
          </a:prstGeom>
          <a:noFill/>
        </p:spPr>
        <p:txBody>
          <a:bodyPr wrap="none" rtlCol="0">
            <a:spAutoFit/>
          </a:bodyPr>
          <a:lstStyle/>
          <a:p>
            <a:r>
              <a:rPr lang="en-US" sz="1400" dirty="0">
                <a:solidFill>
                  <a:srgbClr val="603A14"/>
                </a:solidFill>
              </a:rPr>
              <a:t>?</a:t>
            </a:r>
          </a:p>
        </p:txBody>
      </p:sp>
      <p:sp>
        <p:nvSpPr>
          <p:cNvPr id="57" name="TextBox 56">
            <a:hlinkClick r:id="rId11" tooltip="Software University @ YouTube - free training courses and video lessons for software engineers"/>
          </p:cNvPr>
          <p:cNvSpPr txBox="1"/>
          <p:nvPr userDrawn="1"/>
        </p:nvSpPr>
        <p:spPr>
          <a:xfrm rot="562174">
            <a:off x="11774596" y="3447926"/>
            <a:ext cx="255198" cy="276999"/>
          </a:xfrm>
          <a:prstGeom prst="rect">
            <a:avLst/>
          </a:prstGeom>
          <a:noFill/>
        </p:spPr>
        <p:txBody>
          <a:bodyPr wrap="none" rtlCol="0">
            <a:spAutoFit/>
          </a:bodyPr>
          <a:lstStyle/>
          <a:p>
            <a:r>
              <a:rPr lang="en-US" sz="1200" dirty="0">
                <a:solidFill>
                  <a:srgbClr val="603A14"/>
                </a:solidFill>
              </a:rPr>
              <a:t>?</a:t>
            </a:r>
          </a:p>
        </p:txBody>
      </p:sp>
      <p:sp>
        <p:nvSpPr>
          <p:cNvPr id="58" name="TextBox 57">
            <a:hlinkClick r:id="rId12" tooltip="Programming Fundamentals Book and Vide Lessons: Learn C#, Programming, Data Structures, Algorithms and Quality Coding"/>
          </p:cNvPr>
          <p:cNvSpPr txBox="1"/>
          <p:nvPr userDrawn="1"/>
        </p:nvSpPr>
        <p:spPr>
          <a:xfrm rot="571210">
            <a:off x="11136783" y="5625911"/>
            <a:ext cx="268022" cy="307777"/>
          </a:xfrm>
          <a:prstGeom prst="rect">
            <a:avLst/>
          </a:prstGeom>
          <a:noFill/>
        </p:spPr>
        <p:txBody>
          <a:bodyPr wrap="none" rtlCol="0">
            <a:spAutoFit/>
          </a:bodyPr>
          <a:lstStyle/>
          <a:p>
            <a:r>
              <a:rPr lang="en-US" sz="1400" dirty="0">
                <a:solidFill>
                  <a:srgbClr val="603A14"/>
                </a:solidFill>
              </a:rPr>
              <a:t>?</a:t>
            </a:r>
          </a:p>
        </p:txBody>
      </p:sp>
      <p:pic>
        <p:nvPicPr>
          <p:cNvPr id="15" name="Picture 14"/>
          <p:cNvPicPr>
            <a:picLocks noChangeAspect="1"/>
          </p:cNvPicPr>
          <p:nvPr userDrawn="1"/>
        </p:nvPicPr>
        <p:blipFill>
          <a:blip r:embed="rId13"/>
          <a:stretch>
            <a:fillRect/>
          </a:stretch>
        </p:blipFill>
        <p:spPr>
          <a:xfrm rot="20967714">
            <a:off x="457076" y="2405125"/>
            <a:ext cx="2338944" cy="2395502"/>
          </a:xfrm>
          <a:prstGeom prst="rect">
            <a:avLst/>
          </a:prstGeom>
        </p:spPr>
      </p:pic>
      <p:sp>
        <p:nvSpPr>
          <p:cNvPr id="16" name="Rectangle 15"/>
          <p:cNvSpPr/>
          <p:nvPr userDrawn="1"/>
        </p:nvSpPr>
        <p:spPr>
          <a:xfrm rot="20949717">
            <a:off x="2718532" y="3306088"/>
            <a:ext cx="4540980" cy="948072"/>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algn="ctr" eaLnBrk="0" hangingPunct="0">
              <a:buClr>
                <a:srgbClr val="A19574">
                  <a:lumMod val="40000"/>
                  <a:lumOff val="60000"/>
                </a:srgbClr>
              </a:buClr>
              <a:buSzPct val="70000"/>
              <a:buFont typeface="Wingdings 2" pitchFamily="18" charset="2"/>
              <a:buNone/>
            </a:pPr>
            <a:r>
              <a:rPr lang="en-US" sz="6600" b="1" dirty="0">
                <a:solidFill>
                  <a:srgbClr val="F3BE60"/>
                </a:solidFill>
              </a:rPr>
              <a:t>Questions?</a:t>
            </a:r>
            <a:endParaRPr lang="en-US" sz="6600" b="1" spc="150" dirty="0">
              <a:ln w="11430"/>
              <a:solidFill>
                <a:prstClr val="white">
                  <a:lumMod val="40000"/>
                  <a:lumOff val="60000"/>
                </a:prstClr>
              </a:solidFill>
              <a:effectLst>
                <a:outerShdw blurRad="25400" algn="tl" rotWithShape="0">
                  <a:srgbClr val="000000">
                    <a:alpha val="43000"/>
                  </a:srgbClr>
                </a:outerShdw>
              </a:effectLst>
            </a:endParaRPr>
          </a:p>
        </p:txBody>
      </p:sp>
    </p:spTree>
    <p:extLst>
      <p:ext uri="{BB962C8B-B14F-4D97-AF65-F5344CB8AC3E}">
        <p14:creationId xmlns:p14="http://schemas.microsoft.com/office/powerpoint/2010/main" val="92743950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8/3/2018</a:t>
            </a:fld>
            <a:endParaRPr lang="en-US" dirty="0"/>
          </a:p>
        </p:txBody>
      </p:sp>
      <p:sp>
        <p:nvSpPr>
          <p:cNvPr id="5"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 name="Title Placeholder 1"/>
          <p:cNvSpPr>
            <a:spLocks noGrp="1"/>
          </p:cNvSpPr>
          <p:nvPr>
            <p:ph type="title"/>
          </p:nvPr>
        </p:nvSpPr>
        <p:spPr>
          <a:xfrm>
            <a:off x="190403" y="39574"/>
            <a:ext cx="11806432" cy="1111549"/>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
        <p:nvSpPr>
          <p:cNvPr id="3" name="Text Placeholder 2"/>
          <p:cNvSpPr>
            <a:spLocks noGrp="1"/>
          </p:cNvSpPr>
          <p:nvPr>
            <p:ph type="body" idx="1"/>
          </p:nvPr>
        </p:nvSpPr>
        <p:spPr>
          <a:xfrm>
            <a:off x="190413" y="1151123"/>
            <a:ext cx="11804822" cy="5570353"/>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7" r:id="rId4"/>
    <p:sldLayoutId id="2147483679" r:id="rId5"/>
  </p:sldLayoutIdLst>
  <p:hf hdr="0" ftr="0" dt="0"/>
  <p:txStyles>
    <p:titleStyle>
      <a:lvl1pPr algn="l" defTabSz="1218987" rtl="0" eaLnBrk="1" latinLnBrk="0" hangingPunct="1">
        <a:lnSpc>
          <a:spcPct val="90000"/>
        </a:lnSpc>
        <a:spcBef>
          <a:spcPct val="0"/>
        </a:spcBef>
        <a:buNone/>
        <a:defRPr sz="4000" b="1" kern="1200">
          <a:solidFill>
            <a:srgbClr val="F3BE60"/>
          </a:solidFill>
          <a:latin typeface="+mj-lt"/>
          <a:ea typeface="+mj-ea"/>
          <a:cs typeface="+mj-cs"/>
        </a:defRPr>
      </a:lvl1pPr>
    </p:titleStyle>
    <p:body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160" userDrawn="1">
          <p15:clr>
            <a:srgbClr val="F26B43"/>
          </p15:clr>
        </p15:guide>
        <p15:guide id="2" pos="1843"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hyperlink" Target="http://softuni.bg/" TargetMode="External"/><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13.png"/><Relationship Id="rId5" Type="http://schemas.openxmlformats.org/officeDocument/2006/relationships/image" Target="../media/image8.png"/><Relationship Id="rId10" Type="http://schemas.openxmlformats.org/officeDocument/2006/relationships/image" Target="../media/image12.png"/><Relationship Id="rId4" Type="http://schemas.openxmlformats.org/officeDocument/2006/relationships/hyperlink" Target="http://creativecommons.org/licenses/by-nc-sa/4.0/" TargetMode="External"/><Relationship Id="rId9" Type="http://schemas.openxmlformats.org/officeDocument/2006/relationships/image" Target="../media/image11.png"/></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hyperlink" Target="https://code.visualstudio.com/?utm_expid=101350005-35.Eg8306GUR6SersZwpBjURQ.0&amp;utm_referrer=https://www.google.bg/" TargetMode="Externa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8" Type="http://schemas.openxmlformats.org/officeDocument/2006/relationships/hyperlink" Target="http://www.indeavr.com/" TargetMode="External"/><Relationship Id="rId13" Type="http://schemas.openxmlformats.org/officeDocument/2006/relationships/image" Target="../media/image42.png"/><Relationship Id="rId18" Type="http://schemas.openxmlformats.org/officeDocument/2006/relationships/hyperlink" Target="https://netpeak.net/" TargetMode="External"/><Relationship Id="rId3" Type="http://schemas.openxmlformats.org/officeDocument/2006/relationships/hyperlink" Target="https://softuni.bg/courses/" TargetMode="External"/><Relationship Id="rId7" Type="http://schemas.openxmlformats.org/officeDocument/2006/relationships/image" Target="../media/image39.png"/><Relationship Id="rId12" Type="http://schemas.openxmlformats.org/officeDocument/2006/relationships/hyperlink" Target="http://www.superhosting.bg/" TargetMode="External"/><Relationship Id="rId17" Type="http://schemas.openxmlformats.org/officeDocument/2006/relationships/image" Target="../media/image44.png"/><Relationship Id="rId2" Type="http://schemas.openxmlformats.org/officeDocument/2006/relationships/notesSlide" Target="../notesSlides/notesSlide11.xml"/><Relationship Id="rId16" Type="http://schemas.openxmlformats.org/officeDocument/2006/relationships/hyperlink" Target="http://www.softwaregroup-bg.com/" TargetMode="External"/><Relationship Id="rId1" Type="http://schemas.openxmlformats.org/officeDocument/2006/relationships/slideLayout" Target="../slideLayouts/slideLayout5.xml"/><Relationship Id="rId6" Type="http://schemas.openxmlformats.org/officeDocument/2006/relationships/hyperlink" Target="http://smartit.bg/" TargetMode="External"/><Relationship Id="rId11" Type="http://schemas.openxmlformats.org/officeDocument/2006/relationships/image" Target="../media/image41.png"/><Relationship Id="rId5" Type="http://schemas.openxmlformats.org/officeDocument/2006/relationships/image" Target="../media/image38.png"/><Relationship Id="rId15" Type="http://schemas.openxmlformats.org/officeDocument/2006/relationships/image" Target="../media/image43.png"/><Relationship Id="rId10" Type="http://schemas.openxmlformats.org/officeDocument/2006/relationships/hyperlink" Target="http://www.infragistics.com/" TargetMode="External"/><Relationship Id="rId19" Type="http://schemas.openxmlformats.org/officeDocument/2006/relationships/image" Target="../media/image45.png"/><Relationship Id="rId4" Type="http://schemas.openxmlformats.org/officeDocument/2006/relationships/hyperlink" Target="http://xs-software.com/" TargetMode="External"/><Relationship Id="rId9" Type="http://schemas.openxmlformats.org/officeDocument/2006/relationships/image" Target="../media/image40.png"/><Relationship Id="rId14" Type="http://schemas.openxmlformats.org/officeDocument/2006/relationships/hyperlink" Target="http://www.telenor.bg/"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oftuni.org/" TargetMode="External"/><Relationship Id="rId7" Type="http://schemas.openxmlformats.org/officeDocument/2006/relationships/image" Target="../media/image46.png"/><Relationship Id="rId12" Type="http://schemas.openxmlformats.org/officeDocument/2006/relationships/image" Target="../media/image49.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hyperlink" Target="http://forum.softuni.bg/" TargetMode="External"/><Relationship Id="rId11" Type="http://schemas.openxmlformats.org/officeDocument/2006/relationships/image" Target="../media/image48.png"/><Relationship Id="rId5" Type="http://schemas.openxmlformats.org/officeDocument/2006/relationships/hyperlink" Target="https://www.facebook.com/SoftwareUniversity" TargetMode="External"/><Relationship Id="rId10" Type="http://schemas.openxmlformats.org/officeDocument/2006/relationships/image" Target="../media/image47.png"/><Relationship Id="rId4" Type="http://schemas.openxmlformats.org/officeDocument/2006/relationships/hyperlink" Target="http://softuni.bg/" TargetMode="External"/><Relationship Id="rId9" Type="http://schemas.openxmlformats.org/officeDocument/2006/relationships/hyperlink" Target="http://www.facebook.com/SoftwareUniversity"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gulpjs.com/" TargetMode="External"/><Relationship Id="rId7" Type="http://schemas.openxmlformats.org/officeDocument/2006/relationships/image" Target="../media/image19.png"/><Relationship Id="rId2" Type="http://schemas.openxmlformats.org/officeDocument/2006/relationships/hyperlink" Target="http://gruntjs.com/" TargetMode="Externa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8.png"/><Relationship Id="rId4" Type="http://schemas.openxmlformats.org/officeDocument/2006/relationships/hyperlink" Target="https://webpack.github.io/"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3351212" y="670235"/>
            <a:ext cx="8125251" cy="1171552"/>
          </a:xfrm>
        </p:spPr>
        <p:txBody>
          <a:bodyPr>
            <a:normAutofit/>
          </a:bodyPr>
          <a:lstStyle/>
          <a:p>
            <a:r>
              <a:rPr lang="en-US" dirty="0"/>
              <a:t>JS Tools and Libraries</a:t>
            </a:r>
          </a:p>
        </p:txBody>
      </p:sp>
      <p:sp>
        <p:nvSpPr>
          <p:cNvPr id="6" name="Subtitle 5"/>
          <p:cNvSpPr>
            <a:spLocks noGrp="1"/>
          </p:cNvSpPr>
          <p:nvPr>
            <p:ph type="subTitle" idx="1"/>
          </p:nvPr>
        </p:nvSpPr>
        <p:spPr>
          <a:xfrm>
            <a:off x="3198812" y="1861266"/>
            <a:ext cx="8277651" cy="1262934"/>
          </a:xfrm>
        </p:spPr>
        <p:txBody>
          <a:bodyPr>
            <a:normAutofit/>
          </a:bodyPr>
          <a:lstStyle/>
          <a:p>
            <a:r>
              <a:rPr lang="en-US" sz="3600" dirty="0"/>
              <a:t>Build Tools,</a:t>
            </a:r>
          </a:p>
          <a:p>
            <a:r>
              <a:rPr lang="en-US" sz="3600" noProof="1"/>
              <a:t>ESLint</a:t>
            </a:r>
            <a:r>
              <a:rPr lang="en-US" sz="3600" dirty="0"/>
              <a:t>, </a:t>
            </a:r>
            <a:r>
              <a:rPr lang="en-US" sz="3600" noProof="1"/>
              <a:t>ElectronJS</a:t>
            </a:r>
            <a:r>
              <a:rPr lang="en-US" sz="3600" dirty="0"/>
              <a:t>, </a:t>
            </a:r>
            <a:r>
              <a:rPr lang="en-US" sz="3600" noProof="1"/>
              <a:t>Lodash</a:t>
            </a:r>
          </a:p>
        </p:txBody>
      </p:sp>
      <p:sp>
        <p:nvSpPr>
          <p:cNvPr id="7" name="Text Placeholder 6"/>
          <p:cNvSpPr>
            <a:spLocks noGrp="1"/>
          </p:cNvSpPr>
          <p:nvPr>
            <p:ph type="body" sz="quarter" idx="10"/>
          </p:nvPr>
        </p:nvSpPr>
        <p:spPr>
          <a:xfrm>
            <a:off x="760412" y="4604899"/>
            <a:ext cx="3187613" cy="525135"/>
          </a:xfrm>
        </p:spPr>
        <p:txBody>
          <a:bodyPr/>
          <a:lstStyle/>
          <a:p>
            <a:r>
              <a:rPr lang="en-US" noProof="1"/>
              <a:t>SoftUni Team</a:t>
            </a:r>
          </a:p>
        </p:txBody>
      </p:sp>
      <p:sp>
        <p:nvSpPr>
          <p:cNvPr id="8" name="Text Placeholder 7"/>
          <p:cNvSpPr>
            <a:spLocks noGrp="1"/>
          </p:cNvSpPr>
          <p:nvPr>
            <p:ph type="body" sz="quarter" idx="13"/>
          </p:nvPr>
        </p:nvSpPr>
        <p:spPr>
          <a:xfrm>
            <a:off x="760413" y="5074798"/>
            <a:ext cx="3187614" cy="444343"/>
          </a:xfrm>
        </p:spPr>
        <p:txBody>
          <a:bodyPr/>
          <a:lstStyle/>
          <a:p>
            <a:r>
              <a:rPr lang="en-US" dirty="0"/>
              <a:t>Technical Trainers</a:t>
            </a:r>
          </a:p>
        </p:txBody>
      </p:sp>
      <p:sp>
        <p:nvSpPr>
          <p:cNvPr id="11" name="Text Placeholder 10"/>
          <p:cNvSpPr>
            <a:spLocks noGrp="1"/>
          </p:cNvSpPr>
          <p:nvPr>
            <p:ph type="body" sz="quarter" idx="17"/>
          </p:nvPr>
        </p:nvSpPr>
        <p:spPr>
          <a:xfrm>
            <a:off x="760412" y="5479925"/>
            <a:ext cx="3187613" cy="382788"/>
          </a:xfrm>
        </p:spPr>
        <p:txBody>
          <a:bodyPr/>
          <a:lstStyle/>
          <a:p>
            <a:r>
              <a:rPr lang="en-US" sz="2000" dirty="0"/>
              <a:t>Software University</a:t>
            </a:r>
          </a:p>
        </p:txBody>
      </p:sp>
      <p:sp>
        <p:nvSpPr>
          <p:cNvPr id="12" name="Text Placeholder 11"/>
          <p:cNvSpPr>
            <a:spLocks noGrp="1"/>
          </p:cNvSpPr>
          <p:nvPr>
            <p:ph type="body" sz="quarter" idx="18"/>
          </p:nvPr>
        </p:nvSpPr>
        <p:spPr>
          <a:xfrm>
            <a:off x="760412" y="5820446"/>
            <a:ext cx="3187613" cy="351754"/>
          </a:xfrm>
        </p:spPr>
        <p:txBody>
          <a:bodyPr/>
          <a:lstStyle/>
          <a:p>
            <a:r>
              <a:rPr lang="en-US" sz="1800" dirty="0">
                <a:hlinkClick r:id="rId3"/>
              </a:rPr>
              <a:t>http://softuni.bg</a:t>
            </a:r>
            <a:endParaRPr lang="en-US" sz="1800" dirty="0"/>
          </a:p>
        </p:txBody>
      </p:sp>
      <p:pic>
        <p:nvPicPr>
          <p:cNvPr id="1028" name="Picture 4">
            <a:hlinkClick r:id="rId4" tooltip="This work is licensed under the &quot;Creative Commons Attribution-NonCommercial-ShareAlike 4.0 International&quot; license"/>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821983" y="3048835"/>
            <a:ext cx="2175525" cy="761165"/>
          </a:xfrm>
          <a:prstGeom prst="roundRect">
            <a:avLst>
              <a:gd name="adj" fmla="val 3940"/>
            </a:avLst>
          </a:prstGeom>
          <a:solidFill>
            <a:srgbClr val="231F20">
              <a:alpha val="50000"/>
            </a:srgbClr>
          </a:solidFill>
          <a:ln>
            <a:solidFill>
              <a:schemeClr val="accent1">
                <a:lumMod val="75000"/>
                <a:alpha val="50000"/>
              </a:schemeClr>
            </a:solidFill>
          </a:ln>
          <a:extLst/>
        </p:spPr>
      </p:pic>
      <p:pic>
        <p:nvPicPr>
          <p:cNvPr id="13" name="Picture 2" descr="D:\_WORK PROJECTS\Nakov\Presentation Slides Design\STORE\Software University Foundation Logo BG and ENG black WHITOUT background CMYK.png"/>
          <p:cNvPicPr>
            <a:picLocks noChangeAspect="1" noChangeArrowheads="1"/>
          </p:cNvPicPr>
          <p:nvPr/>
        </p:nvPicPr>
        <p:blipFill rotWithShape="1">
          <a:blip r:embed="rId6" cstate="print">
            <a:extLst>
              <a:ext uri="{28A0092B-C50C-407E-A947-70E740481C1C}">
                <a14:useLocalDpi xmlns:a14="http://schemas.microsoft.com/office/drawing/2010/main"/>
              </a:ext>
            </a:extLst>
          </a:blip>
          <a:srcRect l="-2033" t="-11972" r="-4044" b="1048"/>
          <a:stretch/>
        </p:blipFill>
        <p:spPr bwMode="auto">
          <a:xfrm>
            <a:off x="825157" y="1752600"/>
            <a:ext cx="2172351" cy="795696"/>
          </a:xfrm>
          <a:prstGeom prst="roundRect">
            <a:avLst>
              <a:gd name="adj" fmla="val 3940"/>
            </a:avLst>
          </a:prstGeom>
          <a:solidFill>
            <a:srgbClr val="231F20">
              <a:alpha val="50000"/>
            </a:srgbClr>
          </a:solidFill>
          <a:ln>
            <a:solidFill>
              <a:schemeClr val="accent1">
                <a:lumMod val="75000"/>
                <a:alpha val="50000"/>
              </a:schemeClr>
            </a:solidFill>
          </a:ln>
        </p:spPr>
      </p:pic>
      <p:pic>
        <p:nvPicPr>
          <p:cNvPr id="14" name="Picture 13" descr="http://softuni.bg" title="SoftUni Code Wizard"/>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808412" y="3811842"/>
            <a:ext cx="2133598" cy="2341486"/>
          </a:xfrm>
          <a:prstGeom prst="rect">
            <a:avLst/>
          </a:prstGeom>
        </p:spPr>
      </p:pic>
      <p:sp>
        <p:nvSpPr>
          <p:cNvPr id="15" name="TextBox 14"/>
          <p:cNvSpPr txBox="1"/>
          <p:nvPr/>
        </p:nvSpPr>
        <p:spPr>
          <a:xfrm rot="986296">
            <a:off x="5440339" y="3821087"/>
            <a:ext cx="1208023" cy="409023"/>
          </a:xfrm>
          <a:prstGeom prst="rect">
            <a:avLst/>
          </a:prstGeom>
          <a:noFill/>
        </p:spPr>
        <p:txBody>
          <a:bodyPr wrap="none" rtlCol="0">
            <a:spAutoFit/>
          </a:bodyPr>
          <a:lstStyle/>
          <a:p>
            <a:pPr algn="ctr">
              <a:lnSpc>
                <a:spcPct val="85000"/>
              </a:lnSpc>
            </a:pPr>
            <a:r>
              <a:rPr lang="en-US" b="1" spc="50" dirty="0">
                <a:ln w="9525" cmpd="sng">
                  <a:solidFill>
                    <a:srgbClr val="FFA72A"/>
                  </a:solidFill>
                  <a:prstDash val="solid"/>
                </a:ln>
                <a:solidFill>
                  <a:srgbClr val="FFF0D9"/>
                </a:solidFill>
                <a:effectLst>
                  <a:glow rad="38100">
                    <a:schemeClr val="accent1">
                      <a:alpha val="40000"/>
                    </a:schemeClr>
                  </a:glow>
                </a:effectLst>
              </a:rPr>
              <a:t>JS Tools</a:t>
            </a:r>
          </a:p>
        </p:txBody>
      </p:sp>
      <p:grpSp>
        <p:nvGrpSpPr>
          <p:cNvPr id="2" name="Group 1"/>
          <p:cNvGrpSpPr/>
          <p:nvPr/>
        </p:nvGrpSpPr>
        <p:grpSpPr>
          <a:xfrm>
            <a:off x="7466012" y="3136274"/>
            <a:ext cx="3974893" cy="3264526"/>
            <a:chOff x="8050010" y="2961793"/>
            <a:chExt cx="3974893" cy="3264526"/>
          </a:xfrm>
        </p:grpSpPr>
        <p:pic>
          <p:nvPicPr>
            <p:cNvPr id="18" name="Picture 14" descr="Резултат с изображение за lodash"/>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477621" y="4995102"/>
              <a:ext cx="3033801" cy="123121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Резултат с изображение за webpack logo"/>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291119" y="4207906"/>
              <a:ext cx="1733784" cy="1733784"/>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2" descr="Резултат с изображение за electron js logo transparent"/>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a:stretch/>
          </p:blipFill>
          <p:spPr bwMode="auto">
            <a:xfrm>
              <a:off x="9217158" y="3573970"/>
              <a:ext cx="1524001" cy="155606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Резултат с изображение за eslint logo"/>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rot="20976829">
              <a:off x="8050010" y="2961793"/>
              <a:ext cx="1422789" cy="142278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0140730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Gulp</a:t>
            </a:r>
          </a:p>
        </p:txBody>
      </p:sp>
      <p:sp>
        <p:nvSpPr>
          <p:cNvPr id="3" name="Content Placeholder 2"/>
          <p:cNvSpPr>
            <a:spLocks noGrp="1"/>
          </p:cNvSpPr>
          <p:nvPr>
            <p:ph type="body" idx="1"/>
          </p:nvPr>
        </p:nvSpPr>
        <p:spPr/>
        <p:txBody>
          <a:bodyPr/>
          <a:lstStyle/>
          <a:p>
            <a:r>
              <a:rPr lang="en-US" dirty="0"/>
              <a:t>Automate Workflow</a:t>
            </a:r>
          </a:p>
        </p:txBody>
      </p:sp>
      <p:sp>
        <p:nvSpPr>
          <p:cNvPr id="2" name="Slide Number Placeholder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10</a:t>
            </a:fld>
            <a:endParaRPr lang="en-US" dirty="0"/>
          </a:p>
        </p:txBody>
      </p:sp>
      <p:pic>
        <p:nvPicPr>
          <p:cNvPr id="4100" name="Picture 4" descr="Резултат с изображение за gulp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4012" y="1219200"/>
            <a:ext cx="5943599" cy="3482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327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номер на слайда 1"/>
          <p:cNvSpPr>
            <a:spLocks noGrp="1"/>
          </p:cNvSpPr>
          <p:nvPr>
            <p:ph type="sldNum" sz="quarter" idx="4"/>
          </p:nvPr>
        </p:nvSpPr>
        <p:spPr/>
        <p:txBody>
          <a:bodyPr/>
          <a:lstStyle/>
          <a:p>
            <a:fld id="{C014DD1E-5D91-48A3-AD6D-45FBA980D106}" type="slidenum">
              <a:rPr lang="en-US" smtClean="0"/>
              <a:pPr/>
              <a:t>11</a:t>
            </a:fld>
            <a:endParaRPr lang="en-US" dirty="0"/>
          </a:p>
        </p:txBody>
      </p:sp>
      <p:sp>
        <p:nvSpPr>
          <p:cNvPr id="3" name="Контейнер за съдържание 2"/>
          <p:cNvSpPr>
            <a:spLocks noGrp="1"/>
          </p:cNvSpPr>
          <p:nvPr>
            <p:ph idx="1"/>
          </p:nvPr>
        </p:nvSpPr>
        <p:spPr/>
        <p:txBody>
          <a:bodyPr/>
          <a:lstStyle/>
          <a:p>
            <a:r>
              <a:rPr lang="en-US" dirty="0">
                <a:solidFill>
                  <a:schemeClr val="tx2">
                    <a:lumMod val="75000"/>
                  </a:schemeClr>
                </a:solidFill>
              </a:rPr>
              <a:t>Gulp</a:t>
            </a:r>
            <a:r>
              <a:rPr lang="en-US" dirty="0"/>
              <a:t> is basically same as Grunt but </a:t>
            </a:r>
            <a:r>
              <a:rPr lang="en-US" dirty="0">
                <a:solidFill>
                  <a:schemeClr val="tx2">
                    <a:lumMod val="75000"/>
                  </a:schemeClr>
                </a:solidFill>
              </a:rPr>
              <a:t>simpler</a:t>
            </a:r>
            <a:r>
              <a:rPr lang="en-US" dirty="0"/>
              <a:t> and </a:t>
            </a:r>
            <a:r>
              <a:rPr lang="en-US" dirty="0">
                <a:solidFill>
                  <a:schemeClr val="tx2">
                    <a:lumMod val="75000"/>
                  </a:schemeClr>
                </a:solidFill>
              </a:rPr>
              <a:t>faster</a:t>
            </a:r>
          </a:p>
          <a:p>
            <a:r>
              <a:rPr lang="en-US" dirty="0"/>
              <a:t>Installing</a:t>
            </a:r>
          </a:p>
          <a:p>
            <a:pPr lvl="1"/>
            <a:r>
              <a:rPr lang="en-US" dirty="0"/>
              <a:t>First install the </a:t>
            </a:r>
            <a:r>
              <a:rPr lang="en-US" dirty="0">
                <a:solidFill>
                  <a:schemeClr val="tx2">
                    <a:lumMod val="75000"/>
                  </a:schemeClr>
                </a:solidFill>
              </a:rPr>
              <a:t>Gulp</a:t>
            </a:r>
            <a:r>
              <a:rPr lang="en-US" dirty="0"/>
              <a:t> </a:t>
            </a:r>
            <a:r>
              <a:rPr lang="en-US" dirty="0">
                <a:solidFill>
                  <a:schemeClr val="tx2">
                    <a:lumMod val="75000"/>
                  </a:schemeClr>
                </a:solidFill>
              </a:rPr>
              <a:t>CLI</a:t>
            </a:r>
            <a:endParaRPr lang="en-US" dirty="0"/>
          </a:p>
          <a:p>
            <a:pPr marL="377887" lvl="1" indent="0">
              <a:buNone/>
            </a:pPr>
            <a:endParaRPr lang="en-US" dirty="0"/>
          </a:p>
          <a:p>
            <a:pPr lvl="1"/>
            <a:r>
              <a:rPr lang="en-US" dirty="0"/>
              <a:t>Than the </a:t>
            </a:r>
            <a:r>
              <a:rPr lang="en-US" dirty="0">
                <a:solidFill>
                  <a:schemeClr val="tx2">
                    <a:lumMod val="75000"/>
                  </a:schemeClr>
                </a:solidFill>
              </a:rPr>
              <a:t>Gulp</a:t>
            </a:r>
            <a:r>
              <a:rPr lang="en-US" dirty="0"/>
              <a:t> itself</a:t>
            </a:r>
          </a:p>
          <a:p>
            <a:pPr marL="0" indent="0">
              <a:buNone/>
            </a:pPr>
            <a:endParaRPr lang="en-US" dirty="0"/>
          </a:p>
          <a:p>
            <a:r>
              <a:rPr lang="en-US" dirty="0"/>
              <a:t>You may download additional </a:t>
            </a:r>
            <a:r>
              <a:rPr lang="en-US" dirty="0">
                <a:solidFill>
                  <a:schemeClr val="tx2">
                    <a:lumMod val="75000"/>
                  </a:schemeClr>
                </a:solidFill>
              </a:rPr>
              <a:t>plugins</a:t>
            </a:r>
            <a:r>
              <a:rPr lang="en-US" dirty="0"/>
              <a:t> in order to minify/</a:t>
            </a:r>
            <a:r>
              <a:rPr lang="en-US" noProof="1"/>
              <a:t>concat</a:t>
            </a:r>
            <a:r>
              <a:rPr lang="en-US" dirty="0"/>
              <a:t> files (same as “Grunt”)</a:t>
            </a:r>
          </a:p>
        </p:txBody>
      </p:sp>
      <p:sp>
        <p:nvSpPr>
          <p:cNvPr id="4" name="Заглавие 3"/>
          <p:cNvSpPr>
            <a:spLocks noGrp="1"/>
          </p:cNvSpPr>
          <p:nvPr>
            <p:ph type="title"/>
          </p:nvPr>
        </p:nvSpPr>
        <p:spPr/>
        <p:txBody>
          <a:bodyPr/>
          <a:lstStyle/>
          <a:p>
            <a:r>
              <a:rPr lang="en-US" dirty="0"/>
              <a:t>Gulp</a:t>
            </a:r>
          </a:p>
        </p:txBody>
      </p:sp>
      <p:sp>
        <p:nvSpPr>
          <p:cNvPr id="5" name="Rectangle 3"/>
          <p:cNvSpPr>
            <a:spLocks noChangeArrowheads="1"/>
          </p:cNvSpPr>
          <p:nvPr/>
        </p:nvSpPr>
        <p:spPr bwMode="auto">
          <a:xfrm>
            <a:off x="1749900" y="3147529"/>
            <a:ext cx="8689024" cy="6624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npm install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gulp-cli</a:t>
            </a: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-g</a:t>
            </a:r>
            <a:endPar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Rectangle 3"/>
          <p:cNvSpPr>
            <a:spLocks noChangeArrowheads="1"/>
          </p:cNvSpPr>
          <p:nvPr/>
        </p:nvSpPr>
        <p:spPr bwMode="auto">
          <a:xfrm>
            <a:off x="1749900" y="4572000"/>
            <a:ext cx="8689024" cy="6624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npm install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gulp</a:t>
            </a: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--save-dev</a:t>
            </a:r>
            <a:endPar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1429407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a:t>
            </a:r>
          </a:p>
        </p:txBody>
      </p:sp>
      <p:sp>
        <p:nvSpPr>
          <p:cNvPr id="3" name="Content Placeholder 2"/>
          <p:cNvSpPr>
            <a:spLocks noGrp="1"/>
          </p:cNvSpPr>
          <p:nvPr>
            <p:ph type="body" idx="1"/>
          </p:nvPr>
        </p:nvSpPr>
        <p:spPr>
          <a:xfrm>
            <a:off x="1446212" y="5754968"/>
            <a:ext cx="8938472" cy="719034"/>
          </a:xfrm>
        </p:spPr>
        <p:txBody>
          <a:bodyPr/>
          <a:lstStyle/>
          <a:p>
            <a:r>
              <a:rPr lang="en-US" dirty="0"/>
              <a:t>Bundle up Files with Gulp</a:t>
            </a:r>
          </a:p>
        </p:txBody>
      </p:sp>
      <p:sp>
        <p:nvSpPr>
          <p:cNvPr id="2" name="Slide Number Placeholder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12</a:t>
            </a:fld>
            <a:endParaRPr lang="en-US" dirty="0"/>
          </a:p>
        </p:txBody>
      </p:sp>
      <p:pic>
        <p:nvPicPr>
          <p:cNvPr id="9222" name="Picture 6" descr="Свързано изображение"/>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2212" y="1828800"/>
            <a:ext cx="4229100" cy="28194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76420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1"/>
              <a:t>Webpack</a:t>
            </a:r>
          </a:p>
        </p:txBody>
      </p:sp>
      <p:sp>
        <p:nvSpPr>
          <p:cNvPr id="3" name="Текстов контейнер 2"/>
          <p:cNvSpPr>
            <a:spLocks noGrp="1"/>
          </p:cNvSpPr>
          <p:nvPr>
            <p:ph type="body" idx="1"/>
          </p:nvPr>
        </p:nvSpPr>
        <p:spPr>
          <a:xfrm>
            <a:off x="1446212" y="5754968"/>
            <a:ext cx="8938472" cy="719034"/>
          </a:xfrm>
        </p:spPr>
        <p:txBody>
          <a:bodyPr/>
          <a:lstStyle/>
          <a:p>
            <a:r>
              <a:rPr lang="en-US" dirty="0"/>
              <a:t>A Wicked Smart Module Bundler</a:t>
            </a:r>
          </a:p>
        </p:txBody>
      </p:sp>
      <p:sp>
        <p:nvSpPr>
          <p:cNvPr id="2" name="Slide Number Placeholder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13</a:t>
            </a:fld>
            <a:endParaRPr lang="en-US" dirty="0"/>
          </a:p>
        </p:txBody>
      </p:sp>
      <p:pic>
        <p:nvPicPr>
          <p:cNvPr id="5122" name="Picture 2" descr="Резултат с изображение за webpack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0812" y="914400"/>
            <a:ext cx="3909272" cy="3909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6141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r>
              <a:rPr lang="en-US" dirty="0"/>
              <a:t>One of the newest tools, combining </a:t>
            </a:r>
            <a:r>
              <a:rPr lang="en-US" dirty="0">
                <a:solidFill>
                  <a:schemeClr val="tx2">
                    <a:lumMod val="75000"/>
                  </a:schemeClr>
                </a:solidFill>
              </a:rPr>
              <a:t>build</a:t>
            </a:r>
            <a:r>
              <a:rPr lang="en-US" dirty="0"/>
              <a:t> steps and </a:t>
            </a:r>
            <a:r>
              <a:rPr lang="en-US" dirty="0">
                <a:solidFill>
                  <a:schemeClr val="tx2">
                    <a:lumMod val="75000"/>
                  </a:schemeClr>
                </a:solidFill>
              </a:rPr>
              <a:t>bundling</a:t>
            </a:r>
          </a:p>
          <a:p>
            <a:pPr lvl="1"/>
            <a:r>
              <a:rPr lang="en-US" dirty="0"/>
              <a:t>Supports dependency management</a:t>
            </a:r>
          </a:p>
          <a:p>
            <a:pPr lvl="1"/>
            <a:r>
              <a:rPr lang="en-US" dirty="0"/>
              <a:t>Can load any 3</a:t>
            </a:r>
            <a:r>
              <a:rPr lang="en-US" baseline="30000" dirty="0"/>
              <a:t>rd</a:t>
            </a:r>
            <a:r>
              <a:rPr lang="en-US" dirty="0"/>
              <a:t> party library as a module</a:t>
            </a:r>
          </a:p>
          <a:p>
            <a:pPr lvl="1"/>
            <a:r>
              <a:rPr lang="en-US" dirty="0"/>
              <a:t>Comes with it's own development server</a:t>
            </a:r>
          </a:p>
          <a:p>
            <a:pPr lvl="1"/>
            <a:r>
              <a:rPr lang="en-US" dirty="0"/>
              <a:t>Code splitting and loading as needed</a:t>
            </a:r>
          </a:p>
        </p:txBody>
      </p:sp>
      <p:sp>
        <p:nvSpPr>
          <p:cNvPr id="2" name="Контейнер за номер на слайда 1"/>
          <p:cNvSpPr>
            <a:spLocks noGrp="1"/>
          </p:cNvSpPr>
          <p:nvPr>
            <p:ph type="sldNum" sz="quarter" idx="4"/>
          </p:nvPr>
        </p:nvSpPr>
        <p:spPr/>
        <p:txBody>
          <a:bodyPr/>
          <a:lstStyle/>
          <a:p>
            <a:fld id="{C014DD1E-5D91-48A3-AD6D-45FBA980D106}" type="slidenum">
              <a:rPr lang="en-US" smtClean="0"/>
              <a:pPr/>
              <a:t>14</a:t>
            </a:fld>
            <a:endParaRPr lang="en-US" dirty="0"/>
          </a:p>
        </p:txBody>
      </p:sp>
      <p:sp>
        <p:nvSpPr>
          <p:cNvPr id="4" name="Заглавие 3"/>
          <p:cNvSpPr>
            <a:spLocks noGrp="1"/>
          </p:cNvSpPr>
          <p:nvPr>
            <p:ph type="title"/>
          </p:nvPr>
        </p:nvSpPr>
        <p:spPr/>
        <p:txBody>
          <a:bodyPr/>
          <a:lstStyle/>
          <a:p>
            <a:r>
              <a:rPr lang="en-US" noProof="1"/>
              <a:t>What is Webpack?</a:t>
            </a:r>
          </a:p>
        </p:txBody>
      </p:sp>
      <p:pic>
        <p:nvPicPr>
          <p:cNvPr id="74" name="Picture 2" descr="Резултат с изображение за webpack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96359" y="2535991"/>
            <a:ext cx="2940105" cy="2940105"/>
          </a:xfrm>
          <a:prstGeom prst="rect">
            <a:avLst/>
          </a:prstGeom>
          <a:noFill/>
          <a:extLst>
            <a:ext uri="{909E8E84-426E-40DD-AFC4-6F175D3DCCD1}">
              <a14:hiddenFill xmlns:a14="http://schemas.microsoft.com/office/drawing/2010/main">
                <a:solidFill>
                  <a:srgbClr val="FFFFFF"/>
                </a:solidFill>
              </a14:hiddenFill>
            </a:ext>
          </a:extLst>
        </p:spPr>
      </p:pic>
      <p:sp>
        <p:nvSpPr>
          <p:cNvPr id="104" name="Arrow: Right 103"/>
          <p:cNvSpPr/>
          <p:nvPr/>
        </p:nvSpPr>
        <p:spPr>
          <a:xfrm>
            <a:off x="2443359" y="4970638"/>
            <a:ext cx="1371600"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7170" name="Group 7169"/>
          <p:cNvGrpSpPr/>
          <p:nvPr/>
        </p:nvGrpSpPr>
        <p:grpSpPr>
          <a:xfrm>
            <a:off x="898958" y="4512054"/>
            <a:ext cx="1298802" cy="990600"/>
            <a:chOff x="724752" y="4544480"/>
            <a:chExt cx="1526343" cy="1164146"/>
          </a:xfrm>
        </p:grpSpPr>
        <p:pic>
          <p:nvPicPr>
            <p:cNvPr id="7169" name="Picture 7168"/>
            <p:cNvPicPr>
              <a:picLocks noChangeAspect="1"/>
            </p:cNvPicPr>
            <p:nvPr/>
          </p:nvPicPr>
          <p:blipFill>
            <a:blip r:embed="rId3"/>
            <a:stretch>
              <a:fillRect/>
            </a:stretch>
          </p:blipFill>
          <p:spPr>
            <a:xfrm>
              <a:off x="1333088" y="4544480"/>
              <a:ext cx="457240" cy="542591"/>
            </a:xfrm>
            <a:prstGeom prst="rect">
              <a:avLst/>
            </a:prstGeom>
          </p:spPr>
        </p:pic>
        <p:pic>
          <p:nvPicPr>
            <p:cNvPr id="114" name="Picture 113"/>
            <p:cNvPicPr>
              <a:picLocks noChangeAspect="1"/>
            </p:cNvPicPr>
            <p:nvPr/>
          </p:nvPicPr>
          <p:blipFill>
            <a:blip r:embed="rId3"/>
            <a:stretch>
              <a:fillRect/>
            </a:stretch>
          </p:blipFill>
          <p:spPr>
            <a:xfrm>
              <a:off x="1030896" y="4792472"/>
              <a:ext cx="457240" cy="542591"/>
            </a:xfrm>
            <a:prstGeom prst="rect">
              <a:avLst/>
            </a:prstGeom>
          </p:spPr>
        </p:pic>
        <p:pic>
          <p:nvPicPr>
            <p:cNvPr id="115" name="Picture 114"/>
            <p:cNvPicPr>
              <a:picLocks noChangeAspect="1"/>
            </p:cNvPicPr>
            <p:nvPr/>
          </p:nvPicPr>
          <p:blipFill>
            <a:blip r:embed="rId3"/>
            <a:stretch>
              <a:fillRect/>
            </a:stretch>
          </p:blipFill>
          <p:spPr>
            <a:xfrm>
              <a:off x="724752" y="5040464"/>
              <a:ext cx="457240" cy="542591"/>
            </a:xfrm>
            <a:prstGeom prst="rect">
              <a:avLst/>
            </a:prstGeom>
          </p:spPr>
        </p:pic>
        <p:pic>
          <p:nvPicPr>
            <p:cNvPr id="116" name="Picture 115"/>
            <p:cNvPicPr>
              <a:picLocks noChangeAspect="1"/>
            </p:cNvPicPr>
            <p:nvPr/>
          </p:nvPicPr>
          <p:blipFill>
            <a:blip r:embed="rId3"/>
            <a:stretch>
              <a:fillRect/>
            </a:stretch>
          </p:blipFill>
          <p:spPr>
            <a:xfrm>
              <a:off x="1793855" y="4872955"/>
              <a:ext cx="457240" cy="542591"/>
            </a:xfrm>
            <a:prstGeom prst="rect">
              <a:avLst/>
            </a:prstGeom>
          </p:spPr>
        </p:pic>
        <p:pic>
          <p:nvPicPr>
            <p:cNvPr id="117" name="Picture 116"/>
            <p:cNvPicPr>
              <a:picLocks noChangeAspect="1"/>
            </p:cNvPicPr>
            <p:nvPr/>
          </p:nvPicPr>
          <p:blipFill>
            <a:blip r:embed="rId3"/>
            <a:stretch>
              <a:fillRect/>
            </a:stretch>
          </p:blipFill>
          <p:spPr>
            <a:xfrm>
              <a:off x="1488042" y="5166035"/>
              <a:ext cx="457240" cy="542591"/>
            </a:xfrm>
            <a:prstGeom prst="rect">
              <a:avLst/>
            </a:prstGeom>
          </p:spPr>
        </p:pic>
      </p:grpSp>
      <p:grpSp>
        <p:nvGrpSpPr>
          <p:cNvPr id="7172" name="Group 7171"/>
          <p:cNvGrpSpPr/>
          <p:nvPr/>
        </p:nvGrpSpPr>
        <p:grpSpPr>
          <a:xfrm>
            <a:off x="994390" y="5630031"/>
            <a:ext cx="1115299" cy="972614"/>
            <a:chOff x="421449" y="5510506"/>
            <a:chExt cx="1363860" cy="1189375"/>
          </a:xfrm>
        </p:grpSpPr>
        <p:pic>
          <p:nvPicPr>
            <p:cNvPr id="7171" name="Picture 7170"/>
            <p:cNvPicPr>
              <a:picLocks noChangeAspect="1"/>
            </p:cNvPicPr>
            <p:nvPr/>
          </p:nvPicPr>
          <p:blipFill>
            <a:blip r:embed="rId4"/>
            <a:stretch>
              <a:fillRect/>
            </a:stretch>
          </p:blipFill>
          <p:spPr>
            <a:xfrm>
              <a:off x="937762" y="5510506"/>
              <a:ext cx="609653" cy="548688"/>
            </a:xfrm>
            <a:prstGeom prst="rect">
              <a:avLst/>
            </a:prstGeom>
          </p:spPr>
        </p:pic>
        <p:pic>
          <p:nvPicPr>
            <p:cNvPr id="123" name="Picture 122"/>
            <p:cNvPicPr>
              <a:picLocks noChangeAspect="1"/>
            </p:cNvPicPr>
            <p:nvPr/>
          </p:nvPicPr>
          <p:blipFill>
            <a:blip r:embed="rId4"/>
            <a:stretch>
              <a:fillRect/>
            </a:stretch>
          </p:blipFill>
          <p:spPr>
            <a:xfrm>
              <a:off x="421449" y="5882490"/>
              <a:ext cx="609653" cy="548688"/>
            </a:xfrm>
            <a:prstGeom prst="rect">
              <a:avLst/>
            </a:prstGeom>
          </p:spPr>
        </p:pic>
        <p:pic>
          <p:nvPicPr>
            <p:cNvPr id="124" name="Picture 123"/>
            <p:cNvPicPr>
              <a:picLocks noChangeAspect="1"/>
            </p:cNvPicPr>
            <p:nvPr/>
          </p:nvPicPr>
          <p:blipFill>
            <a:blip r:embed="rId4"/>
            <a:stretch>
              <a:fillRect/>
            </a:stretch>
          </p:blipFill>
          <p:spPr>
            <a:xfrm>
              <a:off x="1175656" y="6151193"/>
              <a:ext cx="609653" cy="548688"/>
            </a:xfrm>
            <a:prstGeom prst="rect">
              <a:avLst/>
            </a:prstGeom>
          </p:spPr>
        </p:pic>
      </p:grpSp>
      <p:sp>
        <p:nvSpPr>
          <p:cNvPr id="126" name="Arrow: Right 125"/>
          <p:cNvSpPr/>
          <p:nvPr/>
        </p:nvSpPr>
        <p:spPr>
          <a:xfrm>
            <a:off x="2443359" y="5962428"/>
            <a:ext cx="1371600"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pic>
        <p:nvPicPr>
          <p:cNvPr id="127" name="Picture 126"/>
          <p:cNvPicPr>
            <a:picLocks noChangeAspect="1"/>
          </p:cNvPicPr>
          <p:nvPr/>
        </p:nvPicPr>
        <p:blipFill>
          <a:blip r:embed="rId4"/>
          <a:stretch>
            <a:fillRect/>
          </a:stretch>
        </p:blipFill>
        <p:spPr>
          <a:xfrm>
            <a:off x="4038340" y="5865078"/>
            <a:ext cx="609653" cy="548688"/>
          </a:xfrm>
          <a:prstGeom prst="rect">
            <a:avLst/>
          </a:prstGeom>
        </p:spPr>
      </p:pic>
      <p:pic>
        <p:nvPicPr>
          <p:cNvPr id="128" name="Picture 127"/>
          <p:cNvPicPr>
            <a:picLocks noChangeAspect="1"/>
          </p:cNvPicPr>
          <p:nvPr/>
        </p:nvPicPr>
        <p:blipFill>
          <a:blip r:embed="rId3"/>
          <a:stretch>
            <a:fillRect/>
          </a:stretch>
        </p:blipFill>
        <p:spPr>
          <a:xfrm>
            <a:off x="4114546" y="4853212"/>
            <a:ext cx="457240" cy="542591"/>
          </a:xfrm>
          <a:prstGeom prst="rect">
            <a:avLst/>
          </a:prstGeom>
        </p:spPr>
      </p:pic>
      <p:sp>
        <p:nvSpPr>
          <p:cNvPr id="129" name="Arrow: Right 128"/>
          <p:cNvSpPr/>
          <p:nvPr/>
        </p:nvSpPr>
        <p:spPr>
          <a:xfrm rot="1053432">
            <a:off x="4731127" y="5074253"/>
            <a:ext cx="1371600"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30" name="Arrow: Right 129"/>
          <p:cNvSpPr/>
          <p:nvPr/>
        </p:nvSpPr>
        <p:spPr>
          <a:xfrm rot="20546568" flipV="1">
            <a:off x="4731127" y="5874918"/>
            <a:ext cx="1371600"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131" name="Group 130"/>
          <p:cNvGrpSpPr/>
          <p:nvPr/>
        </p:nvGrpSpPr>
        <p:grpSpPr>
          <a:xfrm>
            <a:off x="6210437" y="4958110"/>
            <a:ext cx="1327152" cy="1317938"/>
            <a:chOff x="4035148" y="2209800"/>
            <a:chExt cx="537128" cy="533400"/>
          </a:xfrm>
        </p:grpSpPr>
        <p:sp>
          <p:nvSpPr>
            <p:cNvPr id="132" name="Rectangle: Folded Corner 131"/>
            <p:cNvSpPr/>
            <p:nvPr/>
          </p:nvSpPr>
          <p:spPr>
            <a:xfrm rot="10800000">
              <a:off x="4113212" y="2209800"/>
              <a:ext cx="381000" cy="533400"/>
            </a:xfrm>
            <a:prstGeom prst="foldedCorner">
              <a:avLst>
                <a:gd name="adj" fmla="val 44167"/>
              </a:avLst>
            </a:prstGeom>
            <a:solidFill>
              <a:srgbClr val="7030A0">
                <a:alpha val="25098"/>
              </a:srgb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33" name="TextBox 132"/>
            <p:cNvSpPr txBox="1"/>
            <p:nvPr/>
          </p:nvSpPr>
          <p:spPr>
            <a:xfrm>
              <a:off x="4035148" y="2438900"/>
              <a:ext cx="537128" cy="161934"/>
            </a:xfrm>
            <a:prstGeom prst="rect">
              <a:avLst/>
            </a:prstGeom>
            <a:noFill/>
          </p:spPr>
          <p:txBody>
            <a:bodyPr wrap="square" rtlCol="0">
              <a:spAutoFit/>
            </a:bodyPr>
            <a:lstStyle/>
            <a:p>
              <a:pPr algn="ctr"/>
              <a:r>
                <a:rPr lang="en-US" sz="2000" b="1" dirty="0">
                  <a:latin typeface="Consolas" panose="020B0609020204030204" pitchFamily="49" charset="0"/>
                </a:rPr>
                <a:t>Bundle</a:t>
              </a:r>
              <a:endParaRPr lang="en-US" sz="900" b="1" dirty="0">
                <a:latin typeface="Consolas" panose="020B0609020204030204" pitchFamily="49" charset="0"/>
              </a:endParaRPr>
            </a:p>
          </p:txBody>
        </p:sp>
      </p:grpSp>
    </p:spTree>
    <p:extLst>
      <p:ext uri="{BB962C8B-B14F-4D97-AF65-F5344CB8AC3E}">
        <p14:creationId xmlns:p14="http://schemas.microsoft.com/office/powerpoint/2010/main" val="3732975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4" end="4"/>
                                            </p:txEl>
                                          </p:spTgt>
                                        </p:tgtEl>
                                        <p:attrNameLst>
                                          <p:attrName>style.visibility</p:attrName>
                                        </p:attrNameLst>
                                      </p:cBhvr>
                                      <p:to>
                                        <p:strVal val="visible"/>
                                      </p:to>
                                    </p:set>
                                    <p:animEffect transition="in" filter="fade">
                                      <p:cBhvr>
                                        <p:cTn id="22"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15</a:t>
            </a:fld>
            <a:endParaRPr lang="en-US" dirty="0"/>
          </a:p>
        </p:txBody>
      </p:sp>
      <p:sp>
        <p:nvSpPr>
          <p:cNvPr id="4" name="Title 3"/>
          <p:cNvSpPr>
            <a:spLocks noGrp="1"/>
          </p:cNvSpPr>
          <p:nvPr>
            <p:ph type="title"/>
          </p:nvPr>
        </p:nvSpPr>
        <p:spPr>
          <a:xfrm>
            <a:off x="188815" y="40341"/>
            <a:ext cx="9577597" cy="1110780"/>
          </a:xfrm>
        </p:spPr>
        <p:txBody>
          <a:bodyPr/>
          <a:lstStyle/>
          <a:p>
            <a:r>
              <a:rPr lang="en-US" noProof="1"/>
              <a:t>Webpack</a:t>
            </a:r>
            <a:r>
              <a:rPr lang="en-US" dirty="0"/>
              <a:t> Build Process</a:t>
            </a:r>
          </a:p>
        </p:txBody>
      </p:sp>
      <p:grpSp>
        <p:nvGrpSpPr>
          <p:cNvPr id="112" name="Group 111"/>
          <p:cNvGrpSpPr/>
          <p:nvPr/>
        </p:nvGrpSpPr>
        <p:grpSpPr>
          <a:xfrm>
            <a:off x="4151312" y="3660576"/>
            <a:ext cx="1104900" cy="1140024"/>
            <a:chOff x="1903412" y="3796518"/>
            <a:chExt cx="1104900" cy="1140024"/>
          </a:xfrm>
        </p:grpSpPr>
        <p:grpSp>
          <p:nvGrpSpPr>
            <p:cNvPr id="17" name="Group 16"/>
            <p:cNvGrpSpPr/>
            <p:nvPr/>
          </p:nvGrpSpPr>
          <p:grpSpPr>
            <a:xfrm>
              <a:off x="1903412" y="3796518"/>
              <a:ext cx="609600" cy="533400"/>
              <a:chOff x="3998912" y="2209800"/>
              <a:chExt cx="609600" cy="533400"/>
            </a:xfrm>
          </p:grpSpPr>
          <p:sp>
            <p:nvSpPr>
              <p:cNvPr id="18" name="Rectangle: Folded Corner 17"/>
              <p:cNvSpPr/>
              <p:nvPr/>
            </p:nvSpPr>
            <p:spPr>
              <a:xfrm rot="10800000">
                <a:off x="4113212" y="2209800"/>
                <a:ext cx="381000" cy="533400"/>
              </a:xfrm>
              <a:prstGeom prst="foldedCorner">
                <a:avLst>
                  <a:gd name="adj" fmla="val 44167"/>
                </a:avLst>
              </a:prstGeom>
              <a:solidFill>
                <a:srgbClr val="FF0000">
                  <a:alpha val="25098"/>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9" name="TextBox 18"/>
              <p:cNvSpPr txBox="1"/>
              <p:nvPr/>
            </p:nvSpPr>
            <p:spPr>
              <a:xfrm>
                <a:off x="3998912" y="2362200"/>
                <a:ext cx="609600" cy="307777"/>
              </a:xfrm>
              <a:prstGeom prst="rect">
                <a:avLst/>
              </a:prstGeom>
              <a:noFill/>
            </p:spPr>
            <p:txBody>
              <a:bodyPr wrap="square" rtlCol="0">
                <a:spAutoFit/>
              </a:bodyPr>
              <a:lstStyle/>
              <a:p>
                <a:pPr algn="ctr"/>
                <a:r>
                  <a:rPr lang="en-US" sz="1400" b="1" dirty="0">
                    <a:latin typeface="Consolas" panose="020B0609020204030204" pitchFamily="49" charset="0"/>
                  </a:rPr>
                  <a:t>CSS</a:t>
                </a:r>
                <a:endParaRPr lang="en-US" sz="900" b="1" dirty="0">
                  <a:latin typeface="Consolas" panose="020B0609020204030204" pitchFamily="49" charset="0"/>
                </a:endParaRPr>
              </a:p>
            </p:txBody>
          </p:sp>
        </p:grpSp>
        <p:grpSp>
          <p:nvGrpSpPr>
            <p:cNvPr id="78" name="Group 77"/>
            <p:cNvGrpSpPr/>
            <p:nvPr/>
          </p:nvGrpSpPr>
          <p:grpSpPr>
            <a:xfrm>
              <a:off x="2151062" y="4099830"/>
              <a:ext cx="609600" cy="533400"/>
              <a:chOff x="3998912" y="2209800"/>
              <a:chExt cx="609600" cy="533400"/>
            </a:xfrm>
          </p:grpSpPr>
          <p:sp>
            <p:nvSpPr>
              <p:cNvPr id="79" name="Rectangle: Folded Corner 78"/>
              <p:cNvSpPr/>
              <p:nvPr/>
            </p:nvSpPr>
            <p:spPr>
              <a:xfrm rot="10800000">
                <a:off x="4113212" y="2209800"/>
                <a:ext cx="381000" cy="533400"/>
              </a:xfrm>
              <a:prstGeom prst="foldedCorner">
                <a:avLst>
                  <a:gd name="adj" fmla="val 44167"/>
                </a:avLst>
              </a:prstGeom>
              <a:solidFill>
                <a:srgbClr val="FF0000">
                  <a:alpha val="25098"/>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80" name="TextBox 79"/>
              <p:cNvSpPr txBox="1"/>
              <p:nvPr/>
            </p:nvSpPr>
            <p:spPr>
              <a:xfrm>
                <a:off x="3998912" y="2362200"/>
                <a:ext cx="609600" cy="307777"/>
              </a:xfrm>
              <a:prstGeom prst="rect">
                <a:avLst/>
              </a:prstGeom>
              <a:noFill/>
            </p:spPr>
            <p:txBody>
              <a:bodyPr wrap="square" rtlCol="0">
                <a:spAutoFit/>
              </a:bodyPr>
              <a:lstStyle/>
              <a:p>
                <a:pPr algn="ctr"/>
                <a:r>
                  <a:rPr lang="en-US" sz="1400" b="1" dirty="0">
                    <a:latin typeface="Consolas" panose="020B0609020204030204" pitchFamily="49" charset="0"/>
                  </a:rPr>
                  <a:t>CSS</a:t>
                </a:r>
                <a:endParaRPr lang="en-US" sz="900" b="1" dirty="0">
                  <a:latin typeface="Consolas" panose="020B0609020204030204" pitchFamily="49" charset="0"/>
                </a:endParaRPr>
              </a:p>
            </p:txBody>
          </p:sp>
        </p:grpSp>
        <p:grpSp>
          <p:nvGrpSpPr>
            <p:cNvPr id="81" name="Group 80"/>
            <p:cNvGrpSpPr/>
            <p:nvPr/>
          </p:nvGrpSpPr>
          <p:grpSpPr>
            <a:xfrm>
              <a:off x="2398712" y="4403142"/>
              <a:ext cx="609600" cy="533400"/>
              <a:chOff x="3998912" y="2209800"/>
              <a:chExt cx="609600" cy="533400"/>
            </a:xfrm>
          </p:grpSpPr>
          <p:sp>
            <p:nvSpPr>
              <p:cNvPr id="82" name="Rectangle: Folded Corner 81"/>
              <p:cNvSpPr/>
              <p:nvPr/>
            </p:nvSpPr>
            <p:spPr>
              <a:xfrm rot="10800000">
                <a:off x="4113212" y="2209800"/>
                <a:ext cx="381000" cy="533400"/>
              </a:xfrm>
              <a:prstGeom prst="foldedCorner">
                <a:avLst>
                  <a:gd name="adj" fmla="val 44167"/>
                </a:avLst>
              </a:prstGeom>
              <a:solidFill>
                <a:srgbClr val="FF0000">
                  <a:alpha val="25098"/>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83" name="TextBox 82"/>
              <p:cNvSpPr txBox="1"/>
              <p:nvPr/>
            </p:nvSpPr>
            <p:spPr>
              <a:xfrm>
                <a:off x="3998912" y="2362200"/>
                <a:ext cx="609600" cy="307777"/>
              </a:xfrm>
              <a:prstGeom prst="rect">
                <a:avLst/>
              </a:prstGeom>
              <a:noFill/>
            </p:spPr>
            <p:txBody>
              <a:bodyPr wrap="square" rtlCol="0">
                <a:spAutoFit/>
              </a:bodyPr>
              <a:lstStyle/>
              <a:p>
                <a:pPr algn="ctr"/>
                <a:r>
                  <a:rPr lang="en-US" sz="1400" b="1" dirty="0">
                    <a:latin typeface="Consolas" panose="020B0609020204030204" pitchFamily="49" charset="0"/>
                  </a:rPr>
                  <a:t>CSS</a:t>
                </a:r>
                <a:endParaRPr lang="en-US" sz="900" b="1" dirty="0">
                  <a:latin typeface="Consolas" panose="020B0609020204030204" pitchFamily="49" charset="0"/>
                </a:endParaRPr>
              </a:p>
            </p:txBody>
          </p:sp>
        </p:grpSp>
      </p:grpSp>
      <p:grpSp>
        <p:nvGrpSpPr>
          <p:cNvPr id="111" name="Group 110"/>
          <p:cNvGrpSpPr/>
          <p:nvPr/>
        </p:nvGrpSpPr>
        <p:grpSpPr>
          <a:xfrm>
            <a:off x="3160713" y="1581017"/>
            <a:ext cx="2095499" cy="1641150"/>
            <a:chOff x="1293812" y="1581017"/>
            <a:chExt cx="2095499" cy="1641150"/>
          </a:xfrm>
        </p:grpSpPr>
        <p:grpSp>
          <p:nvGrpSpPr>
            <p:cNvPr id="5" name="Group 4"/>
            <p:cNvGrpSpPr/>
            <p:nvPr/>
          </p:nvGrpSpPr>
          <p:grpSpPr>
            <a:xfrm>
              <a:off x="2093912" y="1581017"/>
              <a:ext cx="457200" cy="533400"/>
              <a:chOff x="4075112" y="2209800"/>
              <a:chExt cx="457200" cy="533400"/>
            </a:xfrm>
          </p:grpSpPr>
          <p:sp>
            <p:nvSpPr>
              <p:cNvPr id="6" name="Rectangle: Folded Corner 5"/>
              <p:cNvSpPr/>
              <p:nvPr/>
            </p:nvSpPr>
            <p:spPr>
              <a:xfrm rot="10800000">
                <a:off x="4113212" y="2209800"/>
                <a:ext cx="381000" cy="533400"/>
              </a:xfrm>
              <a:prstGeom prst="foldedCorner">
                <a:avLst>
                  <a:gd name="adj" fmla="val 44167"/>
                </a:avLst>
              </a:prstGeom>
              <a:solidFill>
                <a:srgbClr val="FFFFFF">
                  <a:alpha val="25098"/>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 name="TextBox 6"/>
              <p:cNvSpPr txBox="1"/>
              <p:nvPr/>
            </p:nvSpPr>
            <p:spPr>
              <a:xfrm>
                <a:off x="4075112" y="2362200"/>
                <a:ext cx="457200" cy="307777"/>
              </a:xfrm>
              <a:prstGeom prst="rect">
                <a:avLst/>
              </a:prstGeom>
              <a:noFill/>
            </p:spPr>
            <p:txBody>
              <a:bodyPr wrap="square" rtlCol="0">
                <a:spAutoFit/>
              </a:bodyPr>
              <a:lstStyle/>
              <a:p>
                <a:pPr algn="ctr"/>
                <a:r>
                  <a:rPr lang="en-US" sz="1400" b="1" dirty="0">
                    <a:latin typeface="Consolas" panose="020B0609020204030204" pitchFamily="49" charset="0"/>
                  </a:rPr>
                  <a:t>JS</a:t>
                </a:r>
                <a:endParaRPr lang="en-US" sz="900" b="1" dirty="0">
                  <a:latin typeface="Consolas" panose="020B0609020204030204" pitchFamily="49" charset="0"/>
                </a:endParaRPr>
              </a:p>
            </p:txBody>
          </p:sp>
        </p:grpSp>
        <p:grpSp>
          <p:nvGrpSpPr>
            <p:cNvPr id="27" name="Group 26"/>
            <p:cNvGrpSpPr/>
            <p:nvPr/>
          </p:nvGrpSpPr>
          <p:grpSpPr>
            <a:xfrm>
              <a:off x="1293812" y="1581017"/>
              <a:ext cx="457200" cy="533400"/>
              <a:chOff x="4075112" y="2209800"/>
              <a:chExt cx="457200" cy="533400"/>
            </a:xfrm>
          </p:grpSpPr>
          <p:sp>
            <p:nvSpPr>
              <p:cNvPr id="28" name="Rectangle: Folded Corner 27"/>
              <p:cNvSpPr/>
              <p:nvPr/>
            </p:nvSpPr>
            <p:spPr>
              <a:xfrm rot="10800000">
                <a:off x="4113212" y="2209800"/>
                <a:ext cx="381000" cy="533400"/>
              </a:xfrm>
              <a:prstGeom prst="foldedCorner">
                <a:avLst>
                  <a:gd name="adj" fmla="val 44167"/>
                </a:avLst>
              </a:prstGeom>
              <a:solidFill>
                <a:srgbClr val="FFFFFF">
                  <a:alpha val="25098"/>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9" name="TextBox 28"/>
              <p:cNvSpPr txBox="1"/>
              <p:nvPr/>
            </p:nvSpPr>
            <p:spPr>
              <a:xfrm>
                <a:off x="4075112" y="2362200"/>
                <a:ext cx="457200" cy="307777"/>
              </a:xfrm>
              <a:prstGeom prst="rect">
                <a:avLst/>
              </a:prstGeom>
              <a:noFill/>
            </p:spPr>
            <p:txBody>
              <a:bodyPr wrap="square" rtlCol="0">
                <a:spAutoFit/>
              </a:bodyPr>
              <a:lstStyle/>
              <a:p>
                <a:pPr algn="ctr"/>
                <a:r>
                  <a:rPr lang="en-US" sz="1400" b="1" dirty="0">
                    <a:latin typeface="Consolas" panose="020B0609020204030204" pitchFamily="49" charset="0"/>
                  </a:rPr>
                  <a:t>JS</a:t>
                </a:r>
                <a:endParaRPr lang="en-US" sz="900" b="1" dirty="0">
                  <a:latin typeface="Consolas" panose="020B0609020204030204" pitchFamily="49" charset="0"/>
                </a:endParaRPr>
              </a:p>
            </p:txBody>
          </p:sp>
        </p:grpSp>
        <p:grpSp>
          <p:nvGrpSpPr>
            <p:cNvPr id="39" name="Group 38"/>
            <p:cNvGrpSpPr/>
            <p:nvPr/>
          </p:nvGrpSpPr>
          <p:grpSpPr>
            <a:xfrm>
              <a:off x="2932111" y="1581017"/>
              <a:ext cx="457200" cy="533400"/>
              <a:chOff x="4075112" y="2209800"/>
              <a:chExt cx="457200" cy="533400"/>
            </a:xfrm>
          </p:grpSpPr>
          <p:sp>
            <p:nvSpPr>
              <p:cNvPr id="40" name="Rectangle: Folded Corner 39"/>
              <p:cNvSpPr/>
              <p:nvPr/>
            </p:nvSpPr>
            <p:spPr>
              <a:xfrm rot="10800000">
                <a:off x="4113212" y="2209800"/>
                <a:ext cx="381000" cy="533400"/>
              </a:xfrm>
              <a:prstGeom prst="foldedCorner">
                <a:avLst>
                  <a:gd name="adj" fmla="val 44167"/>
                </a:avLst>
              </a:prstGeom>
              <a:solidFill>
                <a:srgbClr val="FFFFFF">
                  <a:alpha val="25098"/>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1" name="TextBox 40"/>
              <p:cNvSpPr txBox="1"/>
              <p:nvPr/>
            </p:nvSpPr>
            <p:spPr>
              <a:xfrm>
                <a:off x="4075112" y="2362200"/>
                <a:ext cx="457200" cy="307777"/>
              </a:xfrm>
              <a:prstGeom prst="rect">
                <a:avLst/>
              </a:prstGeom>
              <a:noFill/>
            </p:spPr>
            <p:txBody>
              <a:bodyPr wrap="square" rtlCol="0">
                <a:spAutoFit/>
              </a:bodyPr>
              <a:lstStyle/>
              <a:p>
                <a:pPr algn="ctr"/>
                <a:r>
                  <a:rPr lang="en-US" sz="1400" b="1" dirty="0">
                    <a:latin typeface="Consolas" panose="020B0609020204030204" pitchFamily="49" charset="0"/>
                  </a:rPr>
                  <a:t>JS</a:t>
                </a:r>
                <a:endParaRPr lang="en-US" sz="900" b="1" dirty="0">
                  <a:latin typeface="Consolas" panose="020B0609020204030204" pitchFamily="49" charset="0"/>
                </a:endParaRPr>
              </a:p>
            </p:txBody>
          </p:sp>
        </p:grpSp>
        <p:grpSp>
          <p:nvGrpSpPr>
            <p:cNvPr id="42" name="Group 41"/>
            <p:cNvGrpSpPr/>
            <p:nvPr/>
          </p:nvGrpSpPr>
          <p:grpSpPr>
            <a:xfrm>
              <a:off x="2093912" y="2688767"/>
              <a:ext cx="457200" cy="533400"/>
              <a:chOff x="4075112" y="2209800"/>
              <a:chExt cx="457200" cy="533400"/>
            </a:xfrm>
          </p:grpSpPr>
          <p:sp>
            <p:nvSpPr>
              <p:cNvPr id="43" name="Rectangle: Folded Corner 42"/>
              <p:cNvSpPr/>
              <p:nvPr/>
            </p:nvSpPr>
            <p:spPr>
              <a:xfrm rot="10800000">
                <a:off x="4113212" y="2209800"/>
                <a:ext cx="381000" cy="533400"/>
              </a:xfrm>
              <a:prstGeom prst="foldedCorner">
                <a:avLst>
                  <a:gd name="adj" fmla="val 44167"/>
                </a:avLst>
              </a:prstGeom>
              <a:solidFill>
                <a:srgbClr val="FFFFFF">
                  <a:alpha val="25098"/>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4" name="TextBox 43"/>
              <p:cNvSpPr txBox="1"/>
              <p:nvPr/>
            </p:nvSpPr>
            <p:spPr>
              <a:xfrm>
                <a:off x="4075112" y="2362200"/>
                <a:ext cx="457200" cy="307777"/>
              </a:xfrm>
              <a:prstGeom prst="rect">
                <a:avLst/>
              </a:prstGeom>
              <a:noFill/>
            </p:spPr>
            <p:txBody>
              <a:bodyPr wrap="square" rtlCol="0">
                <a:spAutoFit/>
              </a:bodyPr>
              <a:lstStyle/>
              <a:p>
                <a:pPr algn="ctr"/>
                <a:r>
                  <a:rPr lang="en-US" sz="1400" b="1" dirty="0">
                    <a:latin typeface="Consolas" panose="020B0609020204030204" pitchFamily="49" charset="0"/>
                  </a:rPr>
                  <a:t>JS</a:t>
                </a:r>
                <a:endParaRPr lang="en-US" sz="900" b="1" dirty="0">
                  <a:latin typeface="Consolas" panose="020B0609020204030204" pitchFamily="49" charset="0"/>
                </a:endParaRPr>
              </a:p>
            </p:txBody>
          </p:sp>
        </p:grpSp>
        <p:grpSp>
          <p:nvGrpSpPr>
            <p:cNvPr id="45" name="Group 44"/>
            <p:cNvGrpSpPr/>
            <p:nvPr/>
          </p:nvGrpSpPr>
          <p:grpSpPr>
            <a:xfrm>
              <a:off x="1293812" y="2688767"/>
              <a:ext cx="457200" cy="533400"/>
              <a:chOff x="4075112" y="2209800"/>
              <a:chExt cx="457200" cy="533400"/>
            </a:xfrm>
          </p:grpSpPr>
          <p:sp>
            <p:nvSpPr>
              <p:cNvPr id="46" name="Rectangle: Folded Corner 45"/>
              <p:cNvSpPr/>
              <p:nvPr/>
            </p:nvSpPr>
            <p:spPr>
              <a:xfrm rot="10800000">
                <a:off x="4113212" y="2209800"/>
                <a:ext cx="381000" cy="533400"/>
              </a:xfrm>
              <a:prstGeom prst="foldedCorner">
                <a:avLst>
                  <a:gd name="adj" fmla="val 44167"/>
                </a:avLst>
              </a:prstGeom>
              <a:solidFill>
                <a:srgbClr val="FFFFFF">
                  <a:alpha val="25098"/>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7" name="TextBox 46"/>
              <p:cNvSpPr txBox="1"/>
              <p:nvPr/>
            </p:nvSpPr>
            <p:spPr>
              <a:xfrm>
                <a:off x="4075112" y="2362200"/>
                <a:ext cx="457200" cy="307777"/>
              </a:xfrm>
              <a:prstGeom prst="rect">
                <a:avLst/>
              </a:prstGeom>
              <a:noFill/>
            </p:spPr>
            <p:txBody>
              <a:bodyPr wrap="square" rtlCol="0">
                <a:spAutoFit/>
              </a:bodyPr>
              <a:lstStyle/>
              <a:p>
                <a:pPr algn="ctr"/>
                <a:r>
                  <a:rPr lang="en-US" sz="1400" b="1" dirty="0">
                    <a:latin typeface="Consolas" panose="020B0609020204030204" pitchFamily="49" charset="0"/>
                  </a:rPr>
                  <a:t>JS</a:t>
                </a:r>
                <a:endParaRPr lang="en-US" sz="900" b="1" dirty="0">
                  <a:latin typeface="Consolas" panose="020B0609020204030204" pitchFamily="49" charset="0"/>
                </a:endParaRPr>
              </a:p>
            </p:txBody>
          </p:sp>
        </p:grpSp>
        <p:grpSp>
          <p:nvGrpSpPr>
            <p:cNvPr id="48" name="Group 47"/>
            <p:cNvGrpSpPr/>
            <p:nvPr/>
          </p:nvGrpSpPr>
          <p:grpSpPr>
            <a:xfrm>
              <a:off x="2932111" y="2688767"/>
              <a:ext cx="457200" cy="533400"/>
              <a:chOff x="4075112" y="2209800"/>
              <a:chExt cx="457200" cy="533400"/>
            </a:xfrm>
          </p:grpSpPr>
          <p:sp>
            <p:nvSpPr>
              <p:cNvPr id="49" name="Rectangle: Folded Corner 48"/>
              <p:cNvSpPr/>
              <p:nvPr/>
            </p:nvSpPr>
            <p:spPr>
              <a:xfrm rot="10800000">
                <a:off x="4113212" y="2209800"/>
                <a:ext cx="381000" cy="533400"/>
              </a:xfrm>
              <a:prstGeom prst="foldedCorner">
                <a:avLst>
                  <a:gd name="adj" fmla="val 44167"/>
                </a:avLst>
              </a:prstGeom>
              <a:solidFill>
                <a:srgbClr val="FFFFFF">
                  <a:alpha val="25098"/>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0" name="TextBox 49"/>
              <p:cNvSpPr txBox="1"/>
              <p:nvPr/>
            </p:nvSpPr>
            <p:spPr>
              <a:xfrm>
                <a:off x="4075112" y="2362200"/>
                <a:ext cx="457200" cy="307777"/>
              </a:xfrm>
              <a:prstGeom prst="rect">
                <a:avLst/>
              </a:prstGeom>
              <a:noFill/>
            </p:spPr>
            <p:txBody>
              <a:bodyPr wrap="square" rtlCol="0">
                <a:spAutoFit/>
              </a:bodyPr>
              <a:lstStyle/>
              <a:p>
                <a:pPr algn="ctr"/>
                <a:r>
                  <a:rPr lang="en-US" sz="1400" b="1" dirty="0">
                    <a:latin typeface="Consolas" panose="020B0609020204030204" pitchFamily="49" charset="0"/>
                  </a:rPr>
                  <a:t>JS</a:t>
                </a:r>
                <a:endParaRPr lang="en-US" sz="900" b="1" dirty="0">
                  <a:latin typeface="Consolas" panose="020B0609020204030204" pitchFamily="49" charset="0"/>
                </a:endParaRPr>
              </a:p>
            </p:txBody>
          </p:sp>
        </p:grpSp>
        <p:cxnSp>
          <p:nvCxnSpPr>
            <p:cNvPr id="85" name="Straight Arrow Connector 84"/>
            <p:cNvCxnSpPr>
              <a:cxnSpLocks/>
            </p:cNvCxnSpPr>
            <p:nvPr/>
          </p:nvCxnSpPr>
          <p:spPr>
            <a:xfrm>
              <a:off x="1522412" y="2190617"/>
              <a:ext cx="0" cy="476383"/>
            </a:xfrm>
            <a:prstGeom prst="straightConnector1">
              <a:avLst/>
            </a:prstGeom>
            <a:ln w="25400">
              <a:solidFill>
                <a:srgbClr val="6C94DE"/>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stCxn id="29" idx="3"/>
              <a:endCxn id="7" idx="1"/>
            </p:cNvCxnSpPr>
            <p:nvPr/>
          </p:nvCxnSpPr>
          <p:spPr>
            <a:xfrm>
              <a:off x="1751012" y="1887306"/>
              <a:ext cx="342900" cy="0"/>
            </a:xfrm>
            <a:prstGeom prst="straightConnector1">
              <a:avLst/>
            </a:prstGeom>
            <a:ln w="25400">
              <a:solidFill>
                <a:srgbClr val="6C94DE"/>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cxnSpLocks/>
            </p:cNvCxnSpPr>
            <p:nvPr/>
          </p:nvCxnSpPr>
          <p:spPr>
            <a:xfrm flipH="1">
              <a:off x="1751011" y="2151028"/>
              <a:ext cx="342901" cy="498215"/>
            </a:xfrm>
            <a:prstGeom prst="line">
              <a:avLst/>
            </a:prstGeom>
            <a:ln w="25400">
              <a:solidFill>
                <a:srgbClr val="6C94DE"/>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a:cxnSpLocks/>
            </p:cNvCxnSpPr>
            <p:nvPr/>
          </p:nvCxnSpPr>
          <p:spPr>
            <a:xfrm>
              <a:off x="2551110" y="2151028"/>
              <a:ext cx="381000" cy="498214"/>
            </a:xfrm>
            <a:prstGeom prst="line">
              <a:avLst/>
            </a:prstGeom>
            <a:ln w="25400">
              <a:solidFill>
                <a:srgbClr val="6C94DE"/>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a:cxnSpLocks/>
            </p:cNvCxnSpPr>
            <p:nvPr/>
          </p:nvCxnSpPr>
          <p:spPr>
            <a:xfrm flipV="1">
              <a:off x="2551110" y="2151028"/>
              <a:ext cx="381000" cy="498215"/>
            </a:xfrm>
            <a:prstGeom prst="straightConnector1">
              <a:avLst/>
            </a:prstGeom>
            <a:ln w="25400">
              <a:solidFill>
                <a:srgbClr val="6C94DE"/>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p:cNvCxnSpPr>
              <a:cxnSpLocks/>
            </p:cNvCxnSpPr>
            <p:nvPr/>
          </p:nvCxnSpPr>
          <p:spPr>
            <a:xfrm flipV="1">
              <a:off x="3160711" y="2133600"/>
              <a:ext cx="0" cy="498150"/>
            </a:xfrm>
            <a:prstGeom prst="straightConnector1">
              <a:avLst/>
            </a:prstGeom>
            <a:ln w="25400">
              <a:solidFill>
                <a:srgbClr val="6C94DE"/>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p:cNvCxnSpPr>
              <a:stCxn id="44" idx="3"/>
              <a:endCxn id="50" idx="1"/>
            </p:cNvCxnSpPr>
            <p:nvPr/>
          </p:nvCxnSpPr>
          <p:spPr>
            <a:xfrm>
              <a:off x="2551112" y="2995056"/>
              <a:ext cx="380999" cy="0"/>
            </a:xfrm>
            <a:prstGeom prst="straightConnector1">
              <a:avLst/>
            </a:prstGeom>
            <a:ln w="25400">
              <a:solidFill>
                <a:srgbClr val="6C94DE"/>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p:nvPr/>
          </p:nvCxnSpPr>
          <p:spPr>
            <a:xfrm>
              <a:off x="1736723" y="2995056"/>
              <a:ext cx="380999" cy="0"/>
            </a:xfrm>
            <a:prstGeom prst="straightConnector1">
              <a:avLst/>
            </a:prstGeom>
            <a:ln w="25400">
              <a:solidFill>
                <a:srgbClr val="6C94DE"/>
              </a:solidFill>
              <a:tailEnd type="triangle"/>
            </a:ln>
          </p:spPr>
          <p:style>
            <a:lnRef idx="1">
              <a:schemeClr val="accent1"/>
            </a:lnRef>
            <a:fillRef idx="0">
              <a:schemeClr val="accent1"/>
            </a:fillRef>
            <a:effectRef idx="0">
              <a:schemeClr val="accent1"/>
            </a:effectRef>
            <a:fontRef idx="minor">
              <a:schemeClr val="tx1"/>
            </a:fontRef>
          </p:style>
        </p:cxnSp>
      </p:grpSp>
      <p:sp>
        <p:nvSpPr>
          <p:cNvPr id="113" name="TextBox 112"/>
          <p:cNvSpPr txBox="1"/>
          <p:nvPr/>
        </p:nvSpPr>
        <p:spPr>
          <a:xfrm>
            <a:off x="-1588" y="1817403"/>
            <a:ext cx="3162496" cy="1077218"/>
          </a:xfrm>
          <a:prstGeom prst="rect">
            <a:avLst/>
          </a:prstGeom>
          <a:noFill/>
        </p:spPr>
        <p:txBody>
          <a:bodyPr wrap="square" rtlCol="0">
            <a:spAutoFit/>
          </a:bodyPr>
          <a:lstStyle/>
          <a:p>
            <a:pPr algn="ctr"/>
            <a:r>
              <a:rPr lang="en-US" sz="3200" dirty="0"/>
              <a:t>JS modules with dependencies</a:t>
            </a:r>
          </a:p>
        </p:txBody>
      </p:sp>
      <p:sp>
        <p:nvSpPr>
          <p:cNvPr id="114" name="TextBox 113"/>
          <p:cNvSpPr txBox="1"/>
          <p:nvPr/>
        </p:nvSpPr>
        <p:spPr>
          <a:xfrm>
            <a:off x="74709" y="3879440"/>
            <a:ext cx="3009902" cy="584775"/>
          </a:xfrm>
          <a:prstGeom prst="rect">
            <a:avLst/>
          </a:prstGeom>
          <a:noFill/>
        </p:spPr>
        <p:txBody>
          <a:bodyPr wrap="square" rtlCol="0">
            <a:spAutoFit/>
          </a:bodyPr>
          <a:lstStyle/>
          <a:p>
            <a:pPr algn="ctr"/>
            <a:r>
              <a:rPr lang="en-US" sz="3200" dirty="0"/>
              <a:t>Stylesheets</a:t>
            </a:r>
          </a:p>
        </p:txBody>
      </p:sp>
      <p:sp>
        <p:nvSpPr>
          <p:cNvPr id="115" name="TextBox 114"/>
          <p:cNvSpPr txBox="1"/>
          <p:nvPr/>
        </p:nvSpPr>
        <p:spPr>
          <a:xfrm>
            <a:off x="74709" y="5117396"/>
            <a:ext cx="3009902" cy="1077218"/>
          </a:xfrm>
          <a:prstGeom prst="rect">
            <a:avLst/>
          </a:prstGeom>
          <a:noFill/>
        </p:spPr>
        <p:txBody>
          <a:bodyPr wrap="square" rtlCol="0">
            <a:spAutoFit/>
          </a:bodyPr>
          <a:lstStyle/>
          <a:p>
            <a:pPr algn="ctr"/>
            <a:r>
              <a:rPr lang="en-US" sz="3200" dirty="0"/>
              <a:t>Images and other assets</a:t>
            </a:r>
          </a:p>
        </p:txBody>
      </p:sp>
      <p:grpSp>
        <p:nvGrpSpPr>
          <p:cNvPr id="116" name="Group 115"/>
          <p:cNvGrpSpPr/>
          <p:nvPr/>
        </p:nvGrpSpPr>
        <p:grpSpPr>
          <a:xfrm>
            <a:off x="3160713" y="3617948"/>
            <a:ext cx="1104900" cy="1140024"/>
            <a:chOff x="1903412" y="3796518"/>
            <a:chExt cx="1104900" cy="1140024"/>
          </a:xfrm>
        </p:grpSpPr>
        <p:grpSp>
          <p:nvGrpSpPr>
            <p:cNvPr id="117" name="Group 116"/>
            <p:cNvGrpSpPr/>
            <p:nvPr/>
          </p:nvGrpSpPr>
          <p:grpSpPr>
            <a:xfrm>
              <a:off x="1903412" y="3796518"/>
              <a:ext cx="609600" cy="533400"/>
              <a:chOff x="3998912" y="2209800"/>
              <a:chExt cx="609600" cy="533400"/>
            </a:xfrm>
          </p:grpSpPr>
          <p:sp>
            <p:nvSpPr>
              <p:cNvPr id="124" name="Rectangle: Folded Corner 123"/>
              <p:cNvSpPr/>
              <p:nvPr/>
            </p:nvSpPr>
            <p:spPr>
              <a:xfrm rot="10800000">
                <a:off x="4113212" y="2209800"/>
                <a:ext cx="381000" cy="533400"/>
              </a:xfrm>
              <a:prstGeom prst="foldedCorner">
                <a:avLst>
                  <a:gd name="adj" fmla="val 44167"/>
                </a:avLst>
              </a:prstGeom>
              <a:solidFill>
                <a:srgbClr val="FF0000">
                  <a:alpha val="25098"/>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25" name="TextBox 124"/>
              <p:cNvSpPr txBox="1"/>
              <p:nvPr/>
            </p:nvSpPr>
            <p:spPr>
              <a:xfrm>
                <a:off x="3998912" y="2362200"/>
                <a:ext cx="609600" cy="307777"/>
              </a:xfrm>
              <a:prstGeom prst="rect">
                <a:avLst/>
              </a:prstGeom>
              <a:noFill/>
            </p:spPr>
            <p:txBody>
              <a:bodyPr wrap="square" rtlCol="0">
                <a:spAutoFit/>
              </a:bodyPr>
              <a:lstStyle/>
              <a:p>
                <a:pPr algn="ctr"/>
                <a:r>
                  <a:rPr lang="en-US" sz="1400" b="1" dirty="0">
                    <a:latin typeface="Consolas" panose="020B0609020204030204" pitchFamily="49" charset="0"/>
                  </a:rPr>
                  <a:t>CSS</a:t>
                </a:r>
                <a:endParaRPr lang="en-US" sz="900" b="1" dirty="0">
                  <a:latin typeface="Consolas" panose="020B0609020204030204" pitchFamily="49" charset="0"/>
                </a:endParaRPr>
              </a:p>
            </p:txBody>
          </p:sp>
        </p:grpSp>
        <p:grpSp>
          <p:nvGrpSpPr>
            <p:cNvPr id="118" name="Group 117"/>
            <p:cNvGrpSpPr/>
            <p:nvPr/>
          </p:nvGrpSpPr>
          <p:grpSpPr>
            <a:xfrm>
              <a:off x="2151062" y="4099830"/>
              <a:ext cx="609600" cy="533400"/>
              <a:chOff x="3998912" y="2209800"/>
              <a:chExt cx="609600" cy="533400"/>
            </a:xfrm>
          </p:grpSpPr>
          <p:sp>
            <p:nvSpPr>
              <p:cNvPr id="122" name="Rectangle: Folded Corner 121"/>
              <p:cNvSpPr/>
              <p:nvPr/>
            </p:nvSpPr>
            <p:spPr>
              <a:xfrm rot="10800000">
                <a:off x="4113212" y="2209800"/>
                <a:ext cx="381000" cy="533400"/>
              </a:xfrm>
              <a:prstGeom prst="foldedCorner">
                <a:avLst>
                  <a:gd name="adj" fmla="val 44167"/>
                </a:avLst>
              </a:prstGeom>
              <a:solidFill>
                <a:srgbClr val="FF0000">
                  <a:alpha val="25098"/>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23" name="TextBox 122"/>
              <p:cNvSpPr txBox="1"/>
              <p:nvPr/>
            </p:nvSpPr>
            <p:spPr>
              <a:xfrm>
                <a:off x="3998912" y="2362200"/>
                <a:ext cx="609600" cy="307777"/>
              </a:xfrm>
              <a:prstGeom prst="rect">
                <a:avLst/>
              </a:prstGeom>
              <a:noFill/>
            </p:spPr>
            <p:txBody>
              <a:bodyPr wrap="square" rtlCol="0">
                <a:spAutoFit/>
              </a:bodyPr>
              <a:lstStyle/>
              <a:p>
                <a:pPr algn="ctr"/>
                <a:r>
                  <a:rPr lang="en-US" sz="1400" b="1" dirty="0">
                    <a:latin typeface="Consolas" panose="020B0609020204030204" pitchFamily="49" charset="0"/>
                  </a:rPr>
                  <a:t>CSS</a:t>
                </a:r>
                <a:endParaRPr lang="en-US" sz="900" b="1" dirty="0">
                  <a:latin typeface="Consolas" panose="020B0609020204030204" pitchFamily="49" charset="0"/>
                </a:endParaRPr>
              </a:p>
            </p:txBody>
          </p:sp>
        </p:grpSp>
        <p:grpSp>
          <p:nvGrpSpPr>
            <p:cNvPr id="119" name="Group 118"/>
            <p:cNvGrpSpPr/>
            <p:nvPr/>
          </p:nvGrpSpPr>
          <p:grpSpPr>
            <a:xfrm>
              <a:off x="2398712" y="4403142"/>
              <a:ext cx="609600" cy="533400"/>
              <a:chOff x="3998912" y="2209800"/>
              <a:chExt cx="609600" cy="533400"/>
            </a:xfrm>
          </p:grpSpPr>
          <p:sp>
            <p:nvSpPr>
              <p:cNvPr id="120" name="Rectangle: Folded Corner 119"/>
              <p:cNvSpPr/>
              <p:nvPr/>
            </p:nvSpPr>
            <p:spPr>
              <a:xfrm rot="10800000">
                <a:off x="4113212" y="2209800"/>
                <a:ext cx="381000" cy="533400"/>
              </a:xfrm>
              <a:prstGeom prst="foldedCorner">
                <a:avLst>
                  <a:gd name="adj" fmla="val 44167"/>
                </a:avLst>
              </a:prstGeom>
              <a:solidFill>
                <a:srgbClr val="FF0000">
                  <a:alpha val="25098"/>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21" name="TextBox 120"/>
              <p:cNvSpPr txBox="1"/>
              <p:nvPr/>
            </p:nvSpPr>
            <p:spPr>
              <a:xfrm>
                <a:off x="3998912" y="2362200"/>
                <a:ext cx="609600" cy="307777"/>
              </a:xfrm>
              <a:prstGeom prst="rect">
                <a:avLst/>
              </a:prstGeom>
              <a:noFill/>
            </p:spPr>
            <p:txBody>
              <a:bodyPr wrap="square" rtlCol="0">
                <a:spAutoFit/>
              </a:bodyPr>
              <a:lstStyle/>
              <a:p>
                <a:pPr algn="ctr"/>
                <a:r>
                  <a:rPr lang="en-US" sz="1400" b="1" dirty="0">
                    <a:latin typeface="Consolas" panose="020B0609020204030204" pitchFamily="49" charset="0"/>
                  </a:rPr>
                  <a:t>CSS</a:t>
                </a:r>
                <a:endParaRPr lang="en-US" sz="900" b="1" dirty="0">
                  <a:latin typeface="Consolas" panose="020B0609020204030204" pitchFamily="49" charset="0"/>
                </a:endParaRPr>
              </a:p>
            </p:txBody>
          </p:sp>
        </p:grpSp>
      </p:grpSp>
      <p:grpSp>
        <p:nvGrpSpPr>
          <p:cNvPr id="164" name="Group 163"/>
          <p:cNvGrpSpPr/>
          <p:nvPr/>
        </p:nvGrpSpPr>
        <p:grpSpPr>
          <a:xfrm>
            <a:off x="3255964" y="5393678"/>
            <a:ext cx="1866897" cy="533400"/>
            <a:chOff x="4094163" y="5098346"/>
            <a:chExt cx="1866897" cy="533400"/>
          </a:xfrm>
        </p:grpSpPr>
        <p:grpSp>
          <p:nvGrpSpPr>
            <p:cNvPr id="130" name="Group 129"/>
            <p:cNvGrpSpPr/>
            <p:nvPr/>
          </p:nvGrpSpPr>
          <p:grpSpPr>
            <a:xfrm>
              <a:off x="4094163" y="5098346"/>
              <a:ext cx="609600" cy="533400"/>
              <a:chOff x="3998912" y="2209800"/>
              <a:chExt cx="609600" cy="533400"/>
            </a:xfrm>
          </p:grpSpPr>
          <p:sp>
            <p:nvSpPr>
              <p:cNvPr id="131" name="Rectangle: Folded Corner 130"/>
              <p:cNvSpPr/>
              <p:nvPr/>
            </p:nvSpPr>
            <p:spPr>
              <a:xfrm rot="10800000">
                <a:off x="4113212" y="2209800"/>
                <a:ext cx="381000" cy="533400"/>
              </a:xfrm>
              <a:prstGeom prst="foldedCorner">
                <a:avLst>
                  <a:gd name="adj" fmla="val 44167"/>
                </a:avLst>
              </a:prstGeom>
              <a:solidFill>
                <a:srgbClr val="00B050">
                  <a:alpha val="25098"/>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32" name="TextBox 131"/>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55" name="Group 154"/>
            <p:cNvGrpSpPr/>
            <p:nvPr/>
          </p:nvGrpSpPr>
          <p:grpSpPr>
            <a:xfrm>
              <a:off x="4513262" y="5098346"/>
              <a:ext cx="609600" cy="533400"/>
              <a:chOff x="3998912" y="2209800"/>
              <a:chExt cx="609600" cy="533400"/>
            </a:xfrm>
          </p:grpSpPr>
          <p:sp>
            <p:nvSpPr>
              <p:cNvPr id="156" name="Rectangle: Folded Corner 155"/>
              <p:cNvSpPr/>
              <p:nvPr/>
            </p:nvSpPr>
            <p:spPr>
              <a:xfrm rot="10800000">
                <a:off x="4113212" y="2209800"/>
                <a:ext cx="381000" cy="533400"/>
              </a:xfrm>
              <a:prstGeom prst="foldedCorner">
                <a:avLst>
                  <a:gd name="adj" fmla="val 44167"/>
                </a:avLst>
              </a:prstGeom>
              <a:solidFill>
                <a:srgbClr val="00B050">
                  <a:alpha val="25098"/>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57" name="TextBox 156"/>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58" name="Group 157"/>
            <p:cNvGrpSpPr/>
            <p:nvPr/>
          </p:nvGrpSpPr>
          <p:grpSpPr>
            <a:xfrm>
              <a:off x="4932361" y="5098346"/>
              <a:ext cx="609600" cy="533400"/>
              <a:chOff x="3998912" y="2209800"/>
              <a:chExt cx="609600" cy="533400"/>
            </a:xfrm>
          </p:grpSpPr>
          <p:sp>
            <p:nvSpPr>
              <p:cNvPr id="159" name="Rectangle: Folded Corner 158"/>
              <p:cNvSpPr/>
              <p:nvPr/>
            </p:nvSpPr>
            <p:spPr>
              <a:xfrm rot="10800000">
                <a:off x="4113212" y="2209800"/>
                <a:ext cx="381000" cy="533400"/>
              </a:xfrm>
              <a:prstGeom prst="foldedCorner">
                <a:avLst>
                  <a:gd name="adj" fmla="val 44167"/>
                </a:avLst>
              </a:prstGeom>
              <a:solidFill>
                <a:srgbClr val="00B050">
                  <a:alpha val="25098"/>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60" name="TextBox 159"/>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61" name="Group 160"/>
            <p:cNvGrpSpPr/>
            <p:nvPr/>
          </p:nvGrpSpPr>
          <p:grpSpPr>
            <a:xfrm>
              <a:off x="5351460" y="5098346"/>
              <a:ext cx="609600" cy="533400"/>
              <a:chOff x="3998912" y="2209800"/>
              <a:chExt cx="609600" cy="533400"/>
            </a:xfrm>
          </p:grpSpPr>
          <p:sp>
            <p:nvSpPr>
              <p:cNvPr id="162" name="Rectangle: Folded Corner 161"/>
              <p:cNvSpPr/>
              <p:nvPr/>
            </p:nvSpPr>
            <p:spPr>
              <a:xfrm rot="10800000">
                <a:off x="4113212" y="2209800"/>
                <a:ext cx="381000" cy="533400"/>
              </a:xfrm>
              <a:prstGeom prst="foldedCorner">
                <a:avLst>
                  <a:gd name="adj" fmla="val 44167"/>
                </a:avLst>
              </a:prstGeom>
              <a:solidFill>
                <a:srgbClr val="00B050">
                  <a:alpha val="25098"/>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63" name="TextBox 162"/>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sp>
        <p:nvSpPr>
          <p:cNvPr id="165" name="Arrow: Right 164"/>
          <p:cNvSpPr/>
          <p:nvPr/>
        </p:nvSpPr>
        <p:spPr>
          <a:xfrm>
            <a:off x="5313456" y="2199199"/>
            <a:ext cx="800099"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166" name="Group 165"/>
          <p:cNvGrpSpPr/>
          <p:nvPr/>
        </p:nvGrpSpPr>
        <p:grpSpPr>
          <a:xfrm>
            <a:off x="7646151" y="2551318"/>
            <a:ext cx="1327152" cy="1317938"/>
            <a:chOff x="4035148" y="2209800"/>
            <a:chExt cx="537128" cy="533400"/>
          </a:xfrm>
        </p:grpSpPr>
        <p:sp>
          <p:nvSpPr>
            <p:cNvPr id="167" name="Rectangle: Folded Corner 166"/>
            <p:cNvSpPr/>
            <p:nvPr/>
          </p:nvSpPr>
          <p:spPr>
            <a:xfrm rot="10800000">
              <a:off x="4113212" y="2209800"/>
              <a:ext cx="381000" cy="533400"/>
            </a:xfrm>
            <a:prstGeom prst="foldedCorner">
              <a:avLst>
                <a:gd name="adj" fmla="val 44167"/>
              </a:avLst>
            </a:prstGeom>
            <a:solidFill>
              <a:srgbClr val="7030A0">
                <a:alpha val="25098"/>
              </a:srgb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68" name="TextBox 167"/>
            <p:cNvSpPr txBox="1"/>
            <p:nvPr/>
          </p:nvSpPr>
          <p:spPr>
            <a:xfrm>
              <a:off x="4035148" y="2438900"/>
              <a:ext cx="537128" cy="161934"/>
            </a:xfrm>
            <a:prstGeom prst="rect">
              <a:avLst/>
            </a:prstGeom>
            <a:noFill/>
          </p:spPr>
          <p:txBody>
            <a:bodyPr wrap="square" rtlCol="0">
              <a:spAutoFit/>
            </a:bodyPr>
            <a:lstStyle/>
            <a:p>
              <a:pPr algn="ctr"/>
              <a:r>
                <a:rPr lang="en-US" sz="2000" b="1" dirty="0">
                  <a:latin typeface="Consolas" panose="020B0609020204030204" pitchFamily="49" charset="0"/>
                </a:rPr>
                <a:t>Bundle</a:t>
              </a:r>
              <a:endParaRPr lang="en-US" sz="900" b="1" dirty="0">
                <a:latin typeface="Consolas" panose="020B0609020204030204" pitchFamily="49" charset="0"/>
              </a:endParaRPr>
            </a:p>
          </p:txBody>
        </p:sp>
      </p:grpSp>
      <p:sp>
        <p:nvSpPr>
          <p:cNvPr id="169" name="Arrow: Right 168"/>
          <p:cNvSpPr/>
          <p:nvPr/>
        </p:nvSpPr>
        <p:spPr>
          <a:xfrm>
            <a:off x="5313456" y="3985645"/>
            <a:ext cx="800099"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70" name="Arrow: Right 169"/>
          <p:cNvSpPr/>
          <p:nvPr/>
        </p:nvSpPr>
        <p:spPr>
          <a:xfrm>
            <a:off x="5313456" y="5453690"/>
            <a:ext cx="800099"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174" name="Group 173"/>
          <p:cNvGrpSpPr/>
          <p:nvPr/>
        </p:nvGrpSpPr>
        <p:grpSpPr>
          <a:xfrm>
            <a:off x="6249157" y="2091141"/>
            <a:ext cx="457200" cy="533400"/>
            <a:chOff x="4075112" y="2209800"/>
            <a:chExt cx="457200" cy="533400"/>
          </a:xfrm>
        </p:grpSpPr>
        <p:sp>
          <p:nvSpPr>
            <p:cNvPr id="192" name="Rectangle: Folded Corner 191"/>
            <p:cNvSpPr/>
            <p:nvPr/>
          </p:nvSpPr>
          <p:spPr>
            <a:xfrm rot="10800000">
              <a:off x="4113212" y="2209800"/>
              <a:ext cx="381000" cy="533400"/>
            </a:xfrm>
            <a:prstGeom prst="foldedCorner">
              <a:avLst>
                <a:gd name="adj" fmla="val 44167"/>
              </a:avLst>
            </a:prstGeom>
            <a:solidFill>
              <a:srgbClr val="FFFFFF">
                <a:alpha val="25098"/>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93" name="TextBox 192"/>
            <p:cNvSpPr txBox="1"/>
            <p:nvPr/>
          </p:nvSpPr>
          <p:spPr>
            <a:xfrm>
              <a:off x="4075112" y="2362200"/>
              <a:ext cx="457200" cy="307777"/>
            </a:xfrm>
            <a:prstGeom prst="rect">
              <a:avLst/>
            </a:prstGeom>
            <a:noFill/>
          </p:spPr>
          <p:txBody>
            <a:bodyPr wrap="square" rtlCol="0">
              <a:spAutoFit/>
            </a:bodyPr>
            <a:lstStyle/>
            <a:p>
              <a:pPr algn="ctr"/>
              <a:r>
                <a:rPr lang="en-US" sz="1400" b="1" dirty="0">
                  <a:latin typeface="Consolas" panose="020B0609020204030204" pitchFamily="49" charset="0"/>
                </a:rPr>
                <a:t>JS</a:t>
              </a:r>
              <a:endParaRPr lang="en-US" sz="900" b="1" dirty="0">
                <a:latin typeface="Consolas" panose="020B0609020204030204" pitchFamily="49" charset="0"/>
              </a:endParaRPr>
            </a:p>
          </p:txBody>
        </p:sp>
      </p:grpSp>
      <p:grpSp>
        <p:nvGrpSpPr>
          <p:cNvPr id="201" name="Group 200"/>
          <p:cNvGrpSpPr/>
          <p:nvPr/>
        </p:nvGrpSpPr>
        <p:grpSpPr>
          <a:xfrm>
            <a:off x="6172957" y="3879194"/>
            <a:ext cx="609600" cy="533400"/>
            <a:chOff x="3998912" y="2209800"/>
            <a:chExt cx="609600" cy="533400"/>
          </a:xfrm>
        </p:grpSpPr>
        <p:sp>
          <p:nvSpPr>
            <p:cNvPr id="202" name="Rectangle: Folded Corner 201"/>
            <p:cNvSpPr/>
            <p:nvPr/>
          </p:nvSpPr>
          <p:spPr>
            <a:xfrm rot="10800000">
              <a:off x="4113212" y="2209800"/>
              <a:ext cx="381000" cy="533400"/>
            </a:xfrm>
            <a:prstGeom prst="foldedCorner">
              <a:avLst>
                <a:gd name="adj" fmla="val 44167"/>
              </a:avLst>
            </a:prstGeom>
            <a:solidFill>
              <a:srgbClr val="FF0000">
                <a:alpha val="25098"/>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03" name="TextBox 202"/>
            <p:cNvSpPr txBox="1"/>
            <p:nvPr/>
          </p:nvSpPr>
          <p:spPr>
            <a:xfrm>
              <a:off x="3998912" y="2362200"/>
              <a:ext cx="609600" cy="307777"/>
            </a:xfrm>
            <a:prstGeom prst="rect">
              <a:avLst/>
            </a:prstGeom>
            <a:noFill/>
          </p:spPr>
          <p:txBody>
            <a:bodyPr wrap="square" rtlCol="0">
              <a:spAutoFit/>
            </a:bodyPr>
            <a:lstStyle/>
            <a:p>
              <a:pPr algn="ctr"/>
              <a:r>
                <a:rPr lang="en-US" sz="1400" b="1" dirty="0">
                  <a:latin typeface="Consolas" panose="020B0609020204030204" pitchFamily="49" charset="0"/>
                </a:rPr>
                <a:t>CSS</a:t>
              </a:r>
              <a:endParaRPr lang="en-US" sz="900" b="1" dirty="0">
                <a:latin typeface="Consolas" panose="020B0609020204030204" pitchFamily="49" charset="0"/>
              </a:endParaRPr>
            </a:p>
          </p:txBody>
        </p:sp>
      </p:grpSp>
      <p:grpSp>
        <p:nvGrpSpPr>
          <p:cNvPr id="212" name="Group 211"/>
          <p:cNvGrpSpPr/>
          <p:nvPr/>
        </p:nvGrpSpPr>
        <p:grpSpPr>
          <a:xfrm>
            <a:off x="6170612" y="5393678"/>
            <a:ext cx="609600" cy="533400"/>
            <a:chOff x="3998912" y="2209800"/>
            <a:chExt cx="609600" cy="533400"/>
          </a:xfrm>
        </p:grpSpPr>
        <p:sp>
          <p:nvSpPr>
            <p:cNvPr id="213" name="Rectangle: Folded Corner 212"/>
            <p:cNvSpPr/>
            <p:nvPr/>
          </p:nvSpPr>
          <p:spPr>
            <a:xfrm rot="10800000">
              <a:off x="4113212" y="2209800"/>
              <a:ext cx="381000" cy="533400"/>
            </a:xfrm>
            <a:prstGeom prst="foldedCorner">
              <a:avLst>
                <a:gd name="adj" fmla="val 44167"/>
              </a:avLst>
            </a:prstGeom>
            <a:solidFill>
              <a:srgbClr val="00B050">
                <a:alpha val="25098"/>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14" name="TextBox 213"/>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sp>
        <p:nvSpPr>
          <p:cNvPr id="221" name="Arrow: Right 220"/>
          <p:cNvSpPr/>
          <p:nvPr/>
        </p:nvSpPr>
        <p:spPr>
          <a:xfrm rot="19979436">
            <a:off x="6837400" y="3552049"/>
            <a:ext cx="800099"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22" name="Arrow: Right 221"/>
          <p:cNvSpPr/>
          <p:nvPr/>
        </p:nvSpPr>
        <p:spPr>
          <a:xfrm rot="1620564" flipV="1">
            <a:off x="6837399" y="2582067"/>
            <a:ext cx="800099"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23" name="Arrow: Right 222"/>
          <p:cNvSpPr/>
          <p:nvPr/>
        </p:nvSpPr>
        <p:spPr>
          <a:xfrm>
            <a:off x="8973303" y="3019853"/>
            <a:ext cx="800099"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24" name="TextBox 223"/>
          <p:cNvSpPr txBox="1"/>
          <p:nvPr/>
        </p:nvSpPr>
        <p:spPr>
          <a:xfrm>
            <a:off x="9599612" y="2917899"/>
            <a:ext cx="2593178" cy="584775"/>
          </a:xfrm>
          <a:prstGeom prst="rect">
            <a:avLst/>
          </a:prstGeom>
          <a:noFill/>
        </p:spPr>
        <p:txBody>
          <a:bodyPr wrap="square" rtlCol="0">
            <a:spAutoFit/>
          </a:bodyPr>
          <a:lstStyle/>
          <a:p>
            <a:pPr algn="ctr"/>
            <a:r>
              <a:rPr lang="en-US" sz="3200" dirty="0"/>
              <a:t>Deployment</a:t>
            </a:r>
          </a:p>
        </p:txBody>
      </p:sp>
      <p:sp>
        <p:nvSpPr>
          <p:cNvPr id="225" name="Arrow: Right 224"/>
          <p:cNvSpPr/>
          <p:nvPr/>
        </p:nvSpPr>
        <p:spPr>
          <a:xfrm rot="18946653">
            <a:off x="6552534" y="4539967"/>
            <a:ext cx="1796156"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625404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500"/>
                                        <p:tgtEl>
                                          <p:spTgt spid="113"/>
                                        </p:tgtEl>
                                      </p:cBhvr>
                                    </p:animEffect>
                                  </p:childTnLst>
                                </p:cTn>
                              </p:par>
                              <p:par>
                                <p:cTn id="8" presetID="10" presetClass="entr" presetSubtype="0" fill="hold" nodeType="withEffect">
                                  <p:stCondLst>
                                    <p:cond delay="0"/>
                                  </p:stCondLst>
                                  <p:childTnLst>
                                    <p:set>
                                      <p:cBhvr>
                                        <p:cTn id="9" dur="1" fill="hold">
                                          <p:stCondLst>
                                            <p:cond delay="0"/>
                                          </p:stCondLst>
                                        </p:cTn>
                                        <p:tgtEl>
                                          <p:spTgt spid="111"/>
                                        </p:tgtEl>
                                        <p:attrNameLst>
                                          <p:attrName>style.visibility</p:attrName>
                                        </p:attrNameLst>
                                      </p:cBhvr>
                                      <p:to>
                                        <p:strVal val="visible"/>
                                      </p:to>
                                    </p:set>
                                    <p:animEffect transition="in" filter="fade">
                                      <p:cBhvr>
                                        <p:cTn id="10" dur="500"/>
                                        <p:tgtEl>
                                          <p:spTgt spid="111"/>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14"/>
                                        </p:tgtEl>
                                        <p:attrNameLst>
                                          <p:attrName>style.visibility</p:attrName>
                                        </p:attrNameLst>
                                      </p:cBhvr>
                                      <p:to>
                                        <p:strVal val="visible"/>
                                      </p:to>
                                    </p:set>
                                    <p:animEffect transition="in" filter="fade">
                                      <p:cBhvr>
                                        <p:cTn id="14" dur="500"/>
                                        <p:tgtEl>
                                          <p:spTgt spid="114"/>
                                        </p:tgtEl>
                                      </p:cBhvr>
                                    </p:animEffect>
                                  </p:childTnLst>
                                </p:cTn>
                              </p:par>
                              <p:par>
                                <p:cTn id="15" presetID="10" presetClass="entr" presetSubtype="0" fill="hold" nodeType="withEffect">
                                  <p:stCondLst>
                                    <p:cond delay="0"/>
                                  </p:stCondLst>
                                  <p:childTnLst>
                                    <p:set>
                                      <p:cBhvr>
                                        <p:cTn id="16" dur="1" fill="hold">
                                          <p:stCondLst>
                                            <p:cond delay="0"/>
                                          </p:stCondLst>
                                        </p:cTn>
                                        <p:tgtEl>
                                          <p:spTgt spid="116"/>
                                        </p:tgtEl>
                                        <p:attrNameLst>
                                          <p:attrName>style.visibility</p:attrName>
                                        </p:attrNameLst>
                                      </p:cBhvr>
                                      <p:to>
                                        <p:strVal val="visible"/>
                                      </p:to>
                                    </p:set>
                                    <p:animEffect transition="in" filter="fade">
                                      <p:cBhvr>
                                        <p:cTn id="17" dur="500"/>
                                        <p:tgtEl>
                                          <p:spTgt spid="116"/>
                                        </p:tgtEl>
                                      </p:cBhvr>
                                    </p:animEffect>
                                  </p:childTnLst>
                                </p:cTn>
                              </p:par>
                              <p:par>
                                <p:cTn id="18" presetID="10" presetClass="entr" presetSubtype="0" fill="hold" nodeType="withEffect">
                                  <p:stCondLst>
                                    <p:cond delay="0"/>
                                  </p:stCondLst>
                                  <p:childTnLst>
                                    <p:set>
                                      <p:cBhvr>
                                        <p:cTn id="19" dur="1" fill="hold">
                                          <p:stCondLst>
                                            <p:cond delay="0"/>
                                          </p:stCondLst>
                                        </p:cTn>
                                        <p:tgtEl>
                                          <p:spTgt spid="112"/>
                                        </p:tgtEl>
                                        <p:attrNameLst>
                                          <p:attrName>style.visibility</p:attrName>
                                        </p:attrNameLst>
                                      </p:cBhvr>
                                      <p:to>
                                        <p:strVal val="visible"/>
                                      </p:to>
                                    </p:set>
                                    <p:animEffect transition="in" filter="fade">
                                      <p:cBhvr>
                                        <p:cTn id="20" dur="500"/>
                                        <p:tgtEl>
                                          <p:spTgt spid="11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165"/>
                                        </p:tgtEl>
                                        <p:attrNameLst>
                                          <p:attrName>style.visibility</p:attrName>
                                        </p:attrNameLst>
                                      </p:cBhvr>
                                      <p:to>
                                        <p:strVal val="visible"/>
                                      </p:to>
                                    </p:set>
                                    <p:animEffect transition="in" filter="wipe(left)">
                                      <p:cBhvr>
                                        <p:cTn id="25" dur="500"/>
                                        <p:tgtEl>
                                          <p:spTgt spid="165"/>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174"/>
                                        </p:tgtEl>
                                        <p:attrNameLst>
                                          <p:attrName>style.visibility</p:attrName>
                                        </p:attrNameLst>
                                      </p:cBhvr>
                                      <p:to>
                                        <p:strVal val="visible"/>
                                      </p:to>
                                    </p:set>
                                    <p:animEffect transition="in" filter="fade">
                                      <p:cBhvr>
                                        <p:cTn id="29" dur="500"/>
                                        <p:tgtEl>
                                          <p:spTgt spid="174"/>
                                        </p:tgtEl>
                                      </p:cBhvr>
                                    </p:animEffect>
                                  </p:childTnLst>
                                </p:cTn>
                              </p:par>
                            </p:childTnLst>
                          </p:cTn>
                        </p:par>
                        <p:par>
                          <p:cTn id="30" fill="hold">
                            <p:stCondLst>
                              <p:cond delay="1000"/>
                            </p:stCondLst>
                            <p:childTnLst>
                              <p:par>
                                <p:cTn id="31" presetID="22" presetClass="entr" presetSubtype="8" fill="hold" grpId="0" nodeType="afterEffect">
                                  <p:stCondLst>
                                    <p:cond delay="0"/>
                                  </p:stCondLst>
                                  <p:childTnLst>
                                    <p:set>
                                      <p:cBhvr>
                                        <p:cTn id="32" dur="1" fill="hold">
                                          <p:stCondLst>
                                            <p:cond delay="0"/>
                                          </p:stCondLst>
                                        </p:cTn>
                                        <p:tgtEl>
                                          <p:spTgt spid="169"/>
                                        </p:tgtEl>
                                        <p:attrNameLst>
                                          <p:attrName>style.visibility</p:attrName>
                                        </p:attrNameLst>
                                      </p:cBhvr>
                                      <p:to>
                                        <p:strVal val="visible"/>
                                      </p:to>
                                    </p:set>
                                    <p:animEffect transition="in" filter="wipe(left)">
                                      <p:cBhvr>
                                        <p:cTn id="33" dur="500"/>
                                        <p:tgtEl>
                                          <p:spTgt spid="169"/>
                                        </p:tgtEl>
                                      </p:cBhvr>
                                    </p:animEffect>
                                  </p:childTnLst>
                                </p:cTn>
                              </p:par>
                            </p:childTnLst>
                          </p:cTn>
                        </p:par>
                        <p:par>
                          <p:cTn id="34" fill="hold">
                            <p:stCondLst>
                              <p:cond delay="1500"/>
                            </p:stCondLst>
                            <p:childTnLst>
                              <p:par>
                                <p:cTn id="35" presetID="10" presetClass="entr" presetSubtype="0" fill="hold" nodeType="afterEffect">
                                  <p:stCondLst>
                                    <p:cond delay="0"/>
                                  </p:stCondLst>
                                  <p:childTnLst>
                                    <p:set>
                                      <p:cBhvr>
                                        <p:cTn id="36" dur="1" fill="hold">
                                          <p:stCondLst>
                                            <p:cond delay="0"/>
                                          </p:stCondLst>
                                        </p:cTn>
                                        <p:tgtEl>
                                          <p:spTgt spid="201"/>
                                        </p:tgtEl>
                                        <p:attrNameLst>
                                          <p:attrName>style.visibility</p:attrName>
                                        </p:attrNameLst>
                                      </p:cBhvr>
                                      <p:to>
                                        <p:strVal val="visible"/>
                                      </p:to>
                                    </p:set>
                                    <p:animEffect transition="in" filter="fade">
                                      <p:cBhvr>
                                        <p:cTn id="37" dur="500"/>
                                        <p:tgtEl>
                                          <p:spTgt spid="201"/>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222"/>
                                        </p:tgtEl>
                                        <p:attrNameLst>
                                          <p:attrName>style.visibility</p:attrName>
                                        </p:attrNameLst>
                                      </p:cBhvr>
                                      <p:to>
                                        <p:strVal val="visible"/>
                                      </p:to>
                                    </p:set>
                                    <p:animEffect transition="in" filter="wipe(left)">
                                      <p:cBhvr>
                                        <p:cTn id="42" dur="500"/>
                                        <p:tgtEl>
                                          <p:spTgt spid="222"/>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221"/>
                                        </p:tgtEl>
                                        <p:attrNameLst>
                                          <p:attrName>style.visibility</p:attrName>
                                        </p:attrNameLst>
                                      </p:cBhvr>
                                      <p:to>
                                        <p:strVal val="visible"/>
                                      </p:to>
                                    </p:set>
                                    <p:animEffect transition="in" filter="wipe(left)">
                                      <p:cBhvr>
                                        <p:cTn id="45" dur="500"/>
                                        <p:tgtEl>
                                          <p:spTgt spid="221"/>
                                        </p:tgtEl>
                                      </p:cBhvr>
                                    </p:animEffect>
                                  </p:childTnLst>
                                </p:cTn>
                              </p:par>
                            </p:childTnLst>
                          </p:cTn>
                        </p:par>
                        <p:par>
                          <p:cTn id="46" fill="hold">
                            <p:stCondLst>
                              <p:cond delay="500"/>
                            </p:stCondLst>
                            <p:childTnLst>
                              <p:par>
                                <p:cTn id="47" presetID="10" presetClass="entr" presetSubtype="0" fill="hold" nodeType="afterEffect">
                                  <p:stCondLst>
                                    <p:cond delay="0"/>
                                  </p:stCondLst>
                                  <p:childTnLst>
                                    <p:set>
                                      <p:cBhvr>
                                        <p:cTn id="48" dur="1" fill="hold">
                                          <p:stCondLst>
                                            <p:cond delay="0"/>
                                          </p:stCondLst>
                                        </p:cTn>
                                        <p:tgtEl>
                                          <p:spTgt spid="166"/>
                                        </p:tgtEl>
                                        <p:attrNameLst>
                                          <p:attrName>style.visibility</p:attrName>
                                        </p:attrNameLst>
                                      </p:cBhvr>
                                      <p:to>
                                        <p:strVal val="visible"/>
                                      </p:to>
                                    </p:set>
                                    <p:animEffect transition="in" filter="fade">
                                      <p:cBhvr>
                                        <p:cTn id="49" dur="500"/>
                                        <p:tgtEl>
                                          <p:spTgt spid="166"/>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223"/>
                                        </p:tgtEl>
                                        <p:attrNameLst>
                                          <p:attrName>style.visibility</p:attrName>
                                        </p:attrNameLst>
                                      </p:cBhvr>
                                      <p:to>
                                        <p:strVal val="visible"/>
                                      </p:to>
                                    </p:set>
                                    <p:animEffect transition="in" filter="wipe(left)">
                                      <p:cBhvr>
                                        <p:cTn id="54" dur="500"/>
                                        <p:tgtEl>
                                          <p:spTgt spid="223"/>
                                        </p:tgtEl>
                                      </p:cBhvr>
                                    </p:animEffect>
                                  </p:childTnLst>
                                </p:cTn>
                              </p:par>
                            </p:childTnLst>
                          </p:cTn>
                        </p:par>
                        <p:par>
                          <p:cTn id="55" fill="hold">
                            <p:stCondLst>
                              <p:cond delay="500"/>
                            </p:stCondLst>
                            <p:childTnLst>
                              <p:par>
                                <p:cTn id="56" presetID="10" presetClass="entr" presetSubtype="0" fill="hold" grpId="0" nodeType="afterEffect">
                                  <p:stCondLst>
                                    <p:cond delay="0"/>
                                  </p:stCondLst>
                                  <p:childTnLst>
                                    <p:set>
                                      <p:cBhvr>
                                        <p:cTn id="57" dur="1" fill="hold">
                                          <p:stCondLst>
                                            <p:cond delay="0"/>
                                          </p:stCondLst>
                                        </p:cTn>
                                        <p:tgtEl>
                                          <p:spTgt spid="224"/>
                                        </p:tgtEl>
                                        <p:attrNameLst>
                                          <p:attrName>style.visibility</p:attrName>
                                        </p:attrNameLst>
                                      </p:cBhvr>
                                      <p:to>
                                        <p:strVal val="visible"/>
                                      </p:to>
                                    </p:set>
                                    <p:animEffect transition="in" filter="fade">
                                      <p:cBhvr>
                                        <p:cTn id="58" dur="500"/>
                                        <p:tgtEl>
                                          <p:spTgt spid="224"/>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15"/>
                                        </p:tgtEl>
                                        <p:attrNameLst>
                                          <p:attrName>style.visibility</p:attrName>
                                        </p:attrNameLst>
                                      </p:cBhvr>
                                      <p:to>
                                        <p:strVal val="visible"/>
                                      </p:to>
                                    </p:set>
                                    <p:animEffect transition="in" filter="fade">
                                      <p:cBhvr>
                                        <p:cTn id="63" dur="200"/>
                                        <p:tgtEl>
                                          <p:spTgt spid="115"/>
                                        </p:tgtEl>
                                      </p:cBhvr>
                                    </p:animEffect>
                                  </p:childTnLst>
                                </p:cTn>
                              </p:par>
                              <p:par>
                                <p:cTn id="64" presetID="10" presetClass="entr" presetSubtype="0" fill="hold" nodeType="withEffect">
                                  <p:stCondLst>
                                    <p:cond delay="0"/>
                                  </p:stCondLst>
                                  <p:childTnLst>
                                    <p:set>
                                      <p:cBhvr>
                                        <p:cTn id="65" dur="1" fill="hold">
                                          <p:stCondLst>
                                            <p:cond delay="0"/>
                                          </p:stCondLst>
                                        </p:cTn>
                                        <p:tgtEl>
                                          <p:spTgt spid="164"/>
                                        </p:tgtEl>
                                        <p:attrNameLst>
                                          <p:attrName>style.visibility</p:attrName>
                                        </p:attrNameLst>
                                      </p:cBhvr>
                                      <p:to>
                                        <p:strVal val="visible"/>
                                      </p:to>
                                    </p:set>
                                    <p:animEffect transition="in" filter="fade">
                                      <p:cBhvr>
                                        <p:cTn id="66" dur="200"/>
                                        <p:tgtEl>
                                          <p:spTgt spid="164"/>
                                        </p:tgtEl>
                                      </p:cBhvr>
                                    </p:animEffect>
                                  </p:childTnLst>
                                </p:cTn>
                              </p:par>
                            </p:childTnLst>
                          </p:cTn>
                        </p:par>
                        <p:par>
                          <p:cTn id="67" fill="hold">
                            <p:stCondLst>
                              <p:cond delay="200"/>
                            </p:stCondLst>
                            <p:childTnLst>
                              <p:par>
                                <p:cTn id="68" presetID="22" presetClass="entr" presetSubtype="8" fill="hold" grpId="0" nodeType="afterEffect">
                                  <p:stCondLst>
                                    <p:cond delay="0"/>
                                  </p:stCondLst>
                                  <p:childTnLst>
                                    <p:set>
                                      <p:cBhvr>
                                        <p:cTn id="69" dur="1" fill="hold">
                                          <p:stCondLst>
                                            <p:cond delay="0"/>
                                          </p:stCondLst>
                                        </p:cTn>
                                        <p:tgtEl>
                                          <p:spTgt spid="170"/>
                                        </p:tgtEl>
                                        <p:attrNameLst>
                                          <p:attrName>style.visibility</p:attrName>
                                        </p:attrNameLst>
                                      </p:cBhvr>
                                      <p:to>
                                        <p:strVal val="visible"/>
                                      </p:to>
                                    </p:set>
                                    <p:animEffect transition="in" filter="wipe(left)">
                                      <p:cBhvr>
                                        <p:cTn id="70" dur="200"/>
                                        <p:tgtEl>
                                          <p:spTgt spid="170"/>
                                        </p:tgtEl>
                                      </p:cBhvr>
                                    </p:animEffect>
                                  </p:childTnLst>
                                </p:cTn>
                              </p:par>
                            </p:childTnLst>
                          </p:cTn>
                        </p:par>
                        <p:par>
                          <p:cTn id="71" fill="hold">
                            <p:stCondLst>
                              <p:cond delay="400"/>
                            </p:stCondLst>
                            <p:childTnLst>
                              <p:par>
                                <p:cTn id="72" presetID="10" presetClass="entr" presetSubtype="0" fill="hold" nodeType="afterEffect">
                                  <p:stCondLst>
                                    <p:cond delay="0"/>
                                  </p:stCondLst>
                                  <p:childTnLst>
                                    <p:set>
                                      <p:cBhvr>
                                        <p:cTn id="73" dur="1" fill="hold">
                                          <p:stCondLst>
                                            <p:cond delay="0"/>
                                          </p:stCondLst>
                                        </p:cTn>
                                        <p:tgtEl>
                                          <p:spTgt spid="212"/>
                                        </p:tgtEl>
                                        <p:attrNameLst>
                                          <p:attrName>style.visibility</p:attrName>
                                        </p:attrNameLst>
                                      </p:cBhvr>
                                      <p:to>
                                        <p:strVal val="visible"/>
                                      </p:to>
                                    </p:set>
                                    <p:animEffect transition="in" filter="fade">
                                      <p:cBhvr>
                                        <p:cTn id="74" dur="200"/>
                                        <p:tgtEl>
                                          <p:spTgt spid="212"/>
                                        </p:tgtEl>
                                      </p:cBhvr>
                                    </p:animEffect>
                                  </p:childTnLst>
                                </p:cTn>
                              </p:par>
                            </p:childTnLst>
                          </p:cTn>
                        </p:par>
                        <p:par>
                          <p:cTn id="75" fill="hold">
                            <p:stCondLst>
                              <p:cond delay="600"/>
                            </p:stCondLst>
                            <p:childTnLst>
                              <p:par>
                                <p:cTn id="76" presetID="22" presetClass="entr" presetSubtype="4" fill="hold" grpId="0" nodeType="afterEffect">
                                  <p:stCondLst>
                                    <p:cond delay="0"/>
                                  </p:stCondLst>
                                  <p:childTnLst>
                                    <p:set>
                                      <p:cBhvr>
                                        <p:cTn id="77" dur="1" fill="hold">
                                          <p:stCondLst>
                                            <p:cond delay="0"/>
                                          </p:stCondLst>
                                        </p:cTn>
                                        <p:tgtEl>
                                          <p:spTgt spid="225"/>
                                        </p:tgtEl>
                                        <p:attrNameLst>
                                          <p:attrName>style.visibility</p:attrName>
                                        </p:attrNameLst>
                                      </p:cBhvr>
                                      <p:to>
                                        <p:strVal val="visible"/>
                                      </p:to>
                                    </p:set>
                                    <p:animEffect transition="in" filter="wipe(down)">
                                      <p:cBhvr>
                                        <p:cTn id="78" dur="200"/>
                                        <p:tgtEl>
                                          <p:spTgt spid="2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 grpId="0"/>
      <p:bldP spid="114" grpId="0"/>
      <p:bldP spid="115" grpId="0"/>
      <p:bldP spid="165" grpId="0" animBg="1"/>
      <p:bldP spid="169" grpId="0" animBg="1"/>
      <p:bldP spid="170" grpId="0" animBg="1"/>
      <p:bldP spid="221" grpId="0" animBg="1"/>
      <p:bldP spid="222" grpId="0" animBg="1"/>
      <p:bldP spid="223" grpId="0" animBg="1"/>
      <p:bldP spid="224" grpId="0"/>
      <p:bldP spid="22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16</a:t>
            </a:fld>
            <a:endParaRPr lang="en-US" dirty="0"/>
          </a:p>
        </p:txBody>
      </p:sp>
      <p:sp>
        <p:nvSpPr>
          <p:cNvPr id="3" name="Content Placeholder 2"/>
          <p:cNvSpPr>
            <a:spLocks noGrp="1"/>
          </p:cNvSpPr>
          <p:nvPr>
            <p:ph idx="1"/>
          </p:nvPr>
        </p:nvSpPr>
        <p:spPr/>
        <p:txBody>
          <a:bodyPr/>
          <a:lstStyle/>
          <a:p>
            <a:r>
              <a:rPr lang="en-US" noProof="1"/>
              <a:t>Install </a:t>
            </a:r>
            <a:r>
              <a:rPr lang="en-US" noProof="1">
                <a:solidFill>
                  <a:schemeClr val="tx2">
                    <a:lumMod val="75000"/>
                  </a:schemeClr>
                </a:solidFill>
              </a:rPr>
              <a:t>Webpack</a:t>
            </a:r>
            <a:r>
              <a:rPr lang="en-US" noProof="1"/>
              <a:t> via </a:t>
            </a:r>
            <a:r>
              <a:rPr lang="en-US" noProof="1">
                <a:solidFill>
                  <a:schemeClr val="tx2">
                    <a:lumMod val="75000"/>
                  </a:schemeClr>
                </a:solidFill>
              </a:rPr>
              <a:t>npm</a:t>
            </a:r>
          </a:p>
          <a:p>
            <a:pPr>
              <a:spcBef>
                <a:spcPts val="10000"/>
              </a:spcBef>
            </a:pPr>
            <a:r>
              <a:rPr lang="en-US" noProof="1"/>
              <a:t>Install the </a:t>
            </a:r>
            <a:r>
              <a:rPr lang="en-US" noProof="1"/>
              <a:t>W</a:t>
            </a:r>
            <a:r>
              <a:rPr lang="en-US" noProof="1" smtClean="0"/>
              <a:t>ebpack </a:t>
            </a:r>
            <a:r>
              <a:rPr lang="en-US" noProof="1">
                <a:solidFill>
                  <a:schemeClr val="tx2">
                    <a:lumMod val="75000"/>
                  </a:schemeClr>
                </a:solidFill>
              </a:rPr>
              <a:t>c</a:t>
            </a:r>
            <a:r>
              <a:rPr lang="en-US" noProof="1" smtClean="0">
                <a:solidFill>
                  <a:schemeClr val="tx2">
                    <a:lumMod val="75000"/>
                  </a:schemeClr>
                </a:solidFill>
              </a:rPr>
              <a:t>ommand line interface</a:t>
            </a:r>
          </a:p>
          <a:p>
            <a:pPr>
              <a:spcBef>
                <a:spcPts val="10000"/>
              </a:spcBef>
            </a:pPr>
            <a:r>
              <a:rPr lang="en-US" noProof="1" smtClean="0"/>
              <a:t>Install the add-on </a:t>
            </a:r>
            <a:r>
              <a:rPr lang="en-US" noProof="1" smtClean="0">
                <a:solidFill>
                  <a:schemeClr val="tx2">
                    <a:lumMod val="75000"/>
                  </a:schemeClr>
                </a:solidFill>
              </a:rPr>
              <a:t>development server</a:t>
            </a:r>
            <a:endParaRPr lang="en-US" noProof="1">
              <a:solidFill>
                <a:schemeClr val="tx2">
                  <a:lumMod val="75000"/>
                </a:schemeClr>
              </a:solidFill>
            </a:endParaRPr>
          </a:p>
        </p:txBody>
      </p:sp>
      <p:sp>
        <p:nvSpPr>
          <p:cNvPr id="4" name="Title 3"/>
          <p:cNvSpPr>
            <a:spLocks noGrp="1"/>
          </p:cNvSpPr>
          <p:nvPr>
            <p:ph type="title"/>
          </p:nvPr>
        </p:nvSpPr>
        <p:spPr/>
        <p:txBody>
          <a:bodyPr/>
          <a:lstStyle/>
          <a:p>
            <a:r>
              <a:rPr lang="en-US" dirty="0"/>
              <a:t>Installation and CLI</a:t>
            </a:r>
          </a:p>
        </p:txBody>
      </p:sp>
      <p:sp>
        <p:nvSpPr>
          <p:cNvPr id="5" name="Rectangle 3"/>
          <p:cNvSpPr>
            <a:spLocks noChangeArrowheads="1"/>
          </p:cNvSpPr>
          <p:nvPr/>
        </p:nvSpPr>
        <p:spPr bwMode="auto">
          <a:xfrm>
            <a:off x="1749900" y="2057400"/>
            <a:ext cx="8689024" cy="6624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npm install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webpack</a:t>
            </a: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-g</a:t>
            </a:r>
            <a:endPar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Rectangle 3"/>
          <p:cNvSpPr>
            <a:spLocks noChangeArrowheads="1"/>
          </p:cNvSpPr>
          <p:nvPr/>
        </p:nvSpPr>
        <p:spPr bwMode="auto">
          <a:xfrm>
            <a:off x="1749900" y="3936298"/>
            <a:ext cx="8689024" cy="6624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npm install </a:t>
            </a:r>
            <a:r>
              <a:rPr lang="en-US" sz="32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webpack-cli</a:t>
            </a:r>
            <a:r>
              <a:rPr lang="en-US" sz="32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-g</a:t>
            </a:r>
            <a:endPar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Rectangle 3"/>
          <p:cNvSpPr>
            <a:spLocks noChangeArrowheads="1"/>
          </p:cNvSpPr>
          <p:nvPr/>
        </p:nvSpPr>
        <p:spPr bwMode="auto">
          <a:xfrm>
            <a:off x="1749900" y="5709549"/>
            <a:ext cx="8689024" cy="6624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npm install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webpack-dev-server</a:t>
            </a: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-g</a:t>
            </a:r>
            <a:endPar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1742648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17</a:t>
            </a:fld>
            <a:endParaRPr lang="en-US" dirty="0"/>
          </a:p>
        </p:txBody>
      </p:sp>
      <p:sp>
        <p:nvSpPr>
          <p:cNvPr id="3" name="Content Placeholder 2"/>
          <p:cNvSpPr>
            <a:spLocks noGrp="1"/>
          </p:cNvSpPr>
          <p:nvPr>
            <p:ph idx="1"/>
          </p:nvPr>
        </p:nvSpPr>
        <p:spPr/>
        <p:txBody>
          <a:bodyPr/>
          <a:lstStyle/>
          <a:p>
            <a:r>
              <a:rPr lang="en-US" dirty="0"/>
              <a:t>Create a </a:t>
            </a:r>
            <a:r>
              <a:rPr lang="en-US" b="1" dirty="0">
                <a:solidFill>
                  <a:schemeClr val="tx2">
                    <a:lumMod val="75000"/>
                  </a:schemeClr>
                </a:solidFill>
                <a:effectLst>
                  <a:outerShdw blurRad="38100" dist="38100" dir="2700000" algn="tl">
                    <a:srgbClr val="000000">
                      <a:alpha val="43137"/>
                    </a:srgbClr>
                  </a:outerShdw>
                </a:effectLst>
                <a:latin typeface="Consolas" panose="020B0609020204030204" pitchFamily="49" charset="0"/>
              </a:rPr>
              <a:t>webpack.config.js</a:t>
            </a:r>
            <a:r>
              <a:rPr lang="en-US" dirty="0"/>
              <a:t> file to automate your build</a:t>
            </a:r>
          </a:p>
          <a:p>
            <a:pPr lvl="1"/>
            <a:r>
              <a:rPr lang="en-US" dirty="0"/>
              <a:t>Configuration is in JSON format</a:t>
            </a:r>
          </a:p>
          <a:p>
            <a:pPr>
              <a:spcBef>
                <a:spcPts val="25200"/>
              </a:spcBef>
            </a:pPr>
            <a:r>
              <a:rPr lang="en-US" dirty="0"/>
              <a:t>When running </a:t>
            </a:r>
            <a:r>
              <a:rPr lang="en-US" noProof="1">
                <a:solidFill>
                  <a:schemeClr val="tx2">
                    <a:lumMod val="75000"/>
                  </a:schemeClr>
                </a:solidFill>
              </a:rPr>
              <a:t>webpack</a:t>
            </a:r>
            <a:r>
              <a:rPr lang="en-US" dirty="0"/>
              <a:t> from the terminal, it uses this config</a:t>
            </a:r>
          </a:p>
        </p:txBody>
      </p:sp>
      <p:sp>
        <p:nvSpPr>
          <p:cNvPr id="4" name="Title 3"/>
          <p:cNvSpPr>
            <a:spLocks noGrp="1"/>
          </p:cNvSpPr>
          <p:nvPr>
            <p:ph type="title"/>
          </p:nvPr>
        </p:nvSpPr>
        <p:spPr/>
        <p:txBody>
          <a:bodyPr/>
          <a:lstStyle/>
          <a:p>
            <a:r>
              <a:rPr lang="en-US" dirty="0"/>
              <a:t>Automation with Config Files</a:t>
            </a:r>
          </a:p>
        </p:txBody>
      </p:sp>
      <p:sp>
        <p:nvSpPr>
          <p:cNvPr id="5" name="Rectangle 3"/>
          <p:cNvSpPr>
            <a:spLocks noChangeArrowheads="1"/>
          </p:cNvSpPr>
          <p:nvPr/>
        </p:nvSpPr>
        <p:spPr bwMode="auto">
          <a:xfrm>
            <a:off x="1291588" y="2590800"/>
            <a:ext cx="9603424" cy="285999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module.exports = {</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entry</a:t>
            </a: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"./entry.js",</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output</a:t>
            </a: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filename</a:t>
            </a: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"bundle.js"</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endPar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8" name="Rectangle 3"/>
          <p:cNvSpPr>
            <a:spLocks noChangeArrowheads="1"/>
          </p:cNvSpPr>
          <p:nvPr/>
        </p:nvSpPr>
        <p:spPr bwMode="auto">
          <a:xfrm>
            <a:off x="3122613" y="3124200"/>
            <a:ext cx="2405352" cy="45720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endPar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9" name="Rectangle 3"/>
          <p:cNvSpPr>
            <a:spLocks noChangeArrowheads="1"/>
          </p:cNvSpPr>
          <p:nvPr/>
        </p:nvSpPr>
        <p:spPr bwMode="auto">
          <a:xfrm>
            <a:off x="4120140" y="4010891"/>
            <a:ext cx="2183678" cy="45720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endPar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0" name="AutoShape 25"/>
          <p:cNvSpPr>
            <a:spLocks noChangeArrowheads="1"/>
          </p:cNvSpPr>
          <p:nvPr/>
        </p:nvSpPr>
        <p:spPr bwMode="auto">
          <a:xfrm>
            <a:off x="6475412" y="2286000"/>
            <a:ext cx="3429000" cy="838200"/>
          </a:xfrm>
          <a:prstGeom prst="wedgeRoundRectCallout">
            <a:avLst>
              <a:gd name="adj1" fmla="val -72771"/>
              <a:gd name="adj2" fmla="val 61014"/>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noProof="1">
                <a:solidFill>
                  <a:srgbClr val="FFFFFF"/>
                </a:solidFill>
              </a:rPr>
              <a:t>Starting module</a:t>
            </a:r>
            <a:endParaRPr lang="en-US" sz="2800" b="1" noProof="1">
              <a:solidFill>
                <a:schemeClr val="tx2">
                  <a:lumMod val="75000"/>
                </a:schemeClr>
              </a:solidFill>
              <a:latin typeface="Consolas" panose="020B0609020204030204" pitchFamily="49" charset="0"/>
            </a:endParaRPr>
          </a:p>
        </p:txBody>
      </p:sp>
      <p:sp>
        <p:nvSpPr>
          <p:cNvPr id="11" name="AutoShape 25"/>
          <p:cNvSpPr>
            <a:spLocks noChangeArrowheads="1"/>
          </p:cNvSpPr>
          <p:nvPr/>
        </p:nvSpPr>
        <p:spPr bwMode="auto">
          <a:xfrm>
            <a:off x="7237412" y="3629891"/>
            <a:ext cx="3429000" cy="838200"/>
          </a:xfrm>
          <a:prstGeom prst="wedgeRoundRectCallout">
            <a:avLst>
              <a:gd name="adj1" fmla="val -73175"/>
              <a:gd name="adj2" fmla="val 24650"/>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noProof="1">
                <a:solidFill>
                  <a:srgbClr val="FFFFFF"/>
                </a:solidFill>
              </a:rPr>
              <a:t>Final output file</a:t>
            </a:r>
            <a:endParaRPr lang="en-US" sz="2800" b="1" noProof="1">
              <a:solidFill>
                <a:schemeClr val="tx2">
                  <a:lumMod val="75000"/>
                </a:schemeClr>
              </a:solidFill>
              <a:latin typeface="Consolas" panose="020B0609020204030204" pitchFamily="49" charset="0"/>
            </a:endParaRPr>
          </a:p>
        </p:txBody>
      </p:sp>
    </p:spTree>
    <p:extLst>
      <p:ext uri="{BB962C8B-B14F-4D97-AF65-F5344CB8AC3E}">
        <p14:creationId xmlns:p14="http://schemas.microsoft.com/office/powerpoint/2010/main" val="198566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xit" presetSubtype="0" fill="hold" grpId="1" nodeType="withEffect">
                                  <p:stCondLst>
                                    <p:cond delay="0"/>
                                  </p:stCondLst>
                                  <p:childTnLst>
                                    <p:animEffect transition="out" filter="fade">
                                      <p:cBhvr>
                                        <p:cTn id="34" dur="500"/>
                                        <p:tgtEl>
                                          <p:spTgt spid="8"/>
                                        </p:tgtEl>
                                      </p:cBhvr>
                                    </p:animEffect>
                                    <p:set>
                                      <p:cBhvr>
                                        <p:cTn id="35" dur="1" fill="hold">
                                          <p:stCondLst>
                                            <p:cond delay="499"/>
                                          </p:stCondLst>
                                        </p:cTn>
                                        <p:tgtEl>
                                          <p:spTgt spid="8"/>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2" end="2"/>
                                            </p:txEl>
                                          </p:spTgt>
                                        </p:tgtEl>
                                        <p:attrNameLst>
                                          <p:attrName>style.visibility</p:attrName>
                                        </p:attrNameLst>
                                      </p:cBhvr>
                                      <p:to>
                                        <p:strVal val="visible"/>
                                      </p:to>
                                    </p:set>
                                    <p:animEffect transition="in" filter="fade">
                                      <p:cBhvr>
                                        <p:cTn id="40" dur="500"/>
                                        <p:tgtEl>
                                          <p:spTgt spid="3">
                                            <p:txEl>
                                              <p:pRg st="2" end="2"/>
                                            </p:txEl>
                                          </p:spTgt>
                                        </p:tgtEl>
                                      </p:cBhvr>
                                    </p:animEffect>
                                  </p:childTnLst>
                                </p:cTn>
                              </p:par>
                              <p:par>
                                <p:cTn id="41" presetID="10" presetClass="exit" presetSubtype="0" fill="hold" grpId="1" nodeType="withEffect">
                                  <p:stCondLst>
                                    <p:cond delay="0"/>
                                  </p:stCondLst>
                                  <p:childTnLst>
                                    <p:animEffect transition="out" filter="fade">
                                      <p:cBhvr>
                                        <p:cTn id="42" dur="500"/>
                                        <p:tgtEl>
                                          <p:spTgt spid="9"/>
                                        </p:tgtEl>
                                      </p:cBhvr>
                                    </p:animEffect>
                                    <p:set>
                                      <p:cBhvr>
                                        <p:cTn id="43"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8" grpId="1" animBg="1"/>
      <p:bldP spid="9" grpId="0" animBg="1"/>
      <p:bldP spid="9" grpId="1" animBg="1"/>
      <p:bldP spid="10" grpId="0" animBg="1"/>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18</a:t>
            </a:fld>
            <a:endParaRPr lang="en-US" dirty="0"/>
          </a:p>
        </p:txBody>
      </p:sp>
      <p:sp>
        <p:nvSpPr>
          <p:cNvPr id="3" name="Content Placeholder 2"/>
          <p:cNvSpPr>
            <a:spLocks noGrp="1"/>
          </p:cNvSpPr>
          <p:nvPr>
            <p:ph idx="1"/>
          </p:nvPr>
        </p:nvSpPr>
        <p:spPr/>
        <p:txBody>
          <a:bodyPr/>
          <a:lstStyle/>
          <a:p>
            <a:pPr>
              <a:spcBef>
                <a:spcPts val="6000"/>
              </a:spcBef>
            </a:pPr>
            <a:r>
              <a:rPr lang="en-US" noProof="1" smtClean="0"/>
              <a:t>Webpack</a:t>
            </a:r>
            <a:r>
              <a:rPr lang="en-US" dirty="0" smtClean="0"/>
              <a:t> </a:t>
            </a:r>
            <a:r>
              <a:rPr lang="en-US" dirty="0"/>
              <a:t>can </a:t>
            </a:r>
            <a:r>
              <a:rPr lang="en-US" dirty="0">
                <a:solidFill>
                  <a:schemeClr val="tx2">
                    <a:lumMod val="75000"/>
                  </a:schemeClr>
                </a:solidFill>
              </a:rPr>
              <a:t>watch</a:t>
            </a:r>
            <a:r>
              <a:rPr lang="en-US" dirty="0"/>
              <a:t> for file changes and </a:t>
            </a:r>
            <a:r>
              <a:rPr lang="en-US" dirty="0">
                <a:solidFill>
                  <a:schemeClr val="tx2">
                    <a:lumMod val="75000"/>
                  </a:schemeClr>
                </a:solidFill>
              </a:rPr>
              <a:t>rebuild</a:t>
            </a:r>
            <a:r>
              <a:rPr lang="en-US" dirty="0"/>
              <a:t> the bundle</a:t>
            </a:r>
          </a:p>
          <a:p>
            <a:pPr lvl="1"/>
            <a:r>
              <a:rPr lang="en-US" dirty="0"/>
              <a:t>Add argument or change your </a:t>
            </a:r>
            <a:r>
              <a:rPr lang="en-US" dirty="0">
                <a:solidFill>
                  <a:schemeClr val="tx2">
                    <a:lumMod val="75000"/>
                  </a:schemeClr>
                </a:solidFill>
              </a:rPr>
              <a:t>config file </a:t>
            </a:r>
            <a:r>
              <a:rPr lang="en-US" dirty="0"/>
              <a:t>to enable </a:t>
            </a:r>
            <a:r>
              <a:rPr lang="en-US" dirty="0">
                <a:solidFill>
                  <a:schemeClr val="tx2">
                    <a:lumMod val="75000"/>
                  </a:schemeClr>
                </a:solidFill>
              </a:rPr>
              <a:t>hot reloading</a:t>
            </a:r>
          </a:p>
        </p:txBody>
      </p:sp>
      <p:sp>
        <p:nvSpPr>
          <p:cNvPr id="4" name="Title 3"/>
          <p:cNvSpPr>
            <a:spLocks noGrp="1"/>
          </p:cNvSpPr>
          <p:nvPr>
            <p:ph type="title"/>
          </p:nvPr>
        </p:nvSpPr>
        <p:spPr/>
        <p:txBody>
          <a:bodyPr/>
          <a:lstStyle/>
          <a:p>
            <a:r>
              <a:rPr lang="en-US" dirty="0" smtClean="0"/>
              <a:t>Enable Watch </a:t>
            </a:r>
            <a:r>
              <a:rPr lang="en-US" dirty="0"/>
              <a:t>Mode</a:t>
            </a:r>
          </a:p>
        </p:txBody>
      </p:sp>
      <p:sp>
        <p:nvSpPr>
          <p:cNvPr id="6" name="Rectangle 3"/>
          <p:cNvSpPr>
            <a:spLocks noChangeArrowheads="1"/>
          </p:cNvSpPr>
          <p:nvPr/>
        </p:nvSpPr>
        <p:spPr bwMode="auto">
          <a:xfrm>
            <a:off x="1748788" y="4038600"/>
            <a:ext cx="8689024" cy="195513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module.exports = {</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entry: … , output: … ,</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watch</a:t>
            </a: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true</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endPar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8" name="Rectangle 3"/>
          <p:cNvSpPr>
            <a:spLocks noChangeArrowheads="1"/>
          </p:cNvSpPr>
          <p:nvPr/>
        </p:nvSpPr>
        <p:spPr bwMode="auto">
          <a:xfrm>
            <a:off x="1748788" y="2895600"/>
            <a:ext cx="8689024" cy="57706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rPr>
              <a:t>webpack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rPr>
              <a:t>watch</a:t>
            </a:r>
          </a:p>
        </p:txBody>
      </p:sp>
    </p:spTree>
    <p:extLst>
      <p:ext uri="{BB962C8B-B14F-4D97-AF65-F5344CB8AC3E}">
        <p14:creationId xmlns:p14="http://schemas.microsoft.com/office/powerpoint/2010/main" val="3183032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19</a:t>
            </a:fld>
            <a:endParaRPr lang="en-US" dirty="0"/>
          </a:p>
        </p:txBody>
      </p:sp>
      <p:sp>
        <p:nvSpPr>
          <p:cNvPr id="3" name="Content Placeholder 2"/>
          <p:cNvSpPr>
            <a:spLocks noGrp="1"/>
          </p:cNvSpPr>
          <p:nvPr>
            <p:ph idx="1"/>
          </p:nvPr>
        </p:nvSpPr>
        <p:spPr/>
        <p:txBody>
          <a:bodyPr/>
          <a:lstStyle/>
          <a:p>
            <a:r>
              <a:rPr lang="en-US" noProof="1"/>
              <a:t>Run the </a:t>
            </a:r>
            <a:r>
              <a:rPr lang="en-US" noProof="1">
                <a:solidFill>
                  <a:schemeClr val="tx2">
                    <a:lumMod val="75000"/>
                  </a:schemeClr>
                </a:solidFill>
              </a:rPr>
              <a:t>development server </a:t>
            </a:r>
            <a:r>
              <a:rPr lang="en-US" noProof="1"/>
              <a:t>from the terminal</a:t>
            </a:r>
          </a:p>
          <a:p>
            <a:pPr lvl="1"/>
            <a:endParaRPr lang="en-US" dirty="0" smtClean="0"/>
          </a:p>
          <a:p>
            <a:pPr lvl="1"/>
            <a:r>
              <a:rPr lang="en-US" dirty="0" smtClean="0"/>
              <a:t>Change </a:t>
            </a:r>
            <a:r>
              <a:rPr lang="en-US" dirty="0"/>
              <a:t>your </a:t>
            </a:r>
            <a:r>
              <a:rPr lang="en-US" dirty="0">
                <a:solidFill>
                  <a:schemeClr val="tx2">
                    <a:lumMod val="75000"/>
                  </a:schemeClr>
                </a:solidFill>
              </a:rPr>
              <a:t>config file </a:t>
            </a:r>
            <a:r>
              <a:rPr lang="en-US" dirty="0"/>
              <a:t>to enable </a:t>
            </a:r>
            <a:r>
              <a:rPr lang="en-US" dirty="0">
                <a:solidFill>
                  <a:schemeClr val="tx2">
                    <a:lumMod val="75000"/>
                  </a:schemeClr>
                </a:solidFill>
              </a:rPr>
              <a:t>hot </a:t>
            </a:r>
            <a:r>
              <a:rPr lang="en-US" dirty="0" smtClean="0">
                <a:solidFill>
                  <a:schemeClr val="tx2">
                    <a:lumMod val="75000"/>
                  </a:schemeClr>
                </a:solidFill>
              </a:rPr>
              <a:t>reloading</a:t>
            </a:r>
            <a:endParaRPr lang="en-US" dirty="0">
              <a:solidFill>
                <a:schemeClr val="tx2">
                  <a:lumMod val="75000"/>
                </a:schemeClr>
              </a:solidFill>
            </a:endParaRPr>
          </a:p>
        </p:txBody>
      </p:sp>
      <p:sp>
        <p:nvSpPr>
          <p:cNvPr id="4" name="Title 3"/>
          <p:cNvSpPr>
            <a:spLocks noGrp="1"/>
          </p:cNvSpPr>
          <p:nvPr>
            <p:ph type="title"/>
          </p:nvPr>
        </p:nvSpPr>
        <p:spPr/>
        <p:txBody>
          <a:bodyPr/>
          <a:lstStyle/>
          <a:p>
            <a:r>
              <a:rPr lang="en-US" dirty="0"/>
              <a:t>Web Server </a:t>
            </a:r>
            <a:r>
              <a:rPr lang="en-US" dirty="0" smtClean="0"/>
              <a:t>with </a:t>
            </a:r>
            <a:r>
              <a:rPr lang="en-US" dirty="0"/>
              <a:t>Watch </a:t>
            </a:r>
            <a:r>
              <a:rPr lang="en-US" dirty="0"/>
              <a:t>Mode</a:t>
            </a:r>
          </a:p>
        </p:txBody>
      </p:sp>
      <p:sp>
        <p:nvSpPr>
          <p:cNvPr id="5" name="Rectangle 3"/>
          <p:cNvSpPr>
            <a:spLocks noChangeArrowheads="1"/>
          </p:cNvSpPr>
          <p:nvPr/>
        </p:nvSpPr>
        <p:spPr bwMode="auto">
          <a:xfrm>
            <a:off x="1748788" y="1828800"/>
            <a:ext cx="8689024" cy="6624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webpack-dev-server</a:t>
            </a:r>
          </a:p>
        </p:txBody>
      </p:sp>
      <p:sp>
        <p:nvSpPr>
          <p:cNvPr id="6" name="Rectangle 3"/>
          <p:cNvSpPr>
            <a:spLocks noChangeArrowheads="1"/>
          </p:cNvSpPr>
          <p:nvPr/>
        </p:nvSpPr>
        <p:spPr bwMode="auto">
          <a:xfrm>
            <a:off x="1713672" y="3276600"/>
            <a:ext cx="8689024" cy="3312427"/>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module.exports = {</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entry: … , output: … ,</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devServer</a:t>
            </a:r>
            <a:r>
              <a:rPr lang="en-US" sz="28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publicPath</a:t>
            </a:r>
            <a:r>
              <a:rPr lang="en-US" sz="28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a:t>
            </a: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"/dist/",</a:t>
            </a:r>
          </a:p>
          <a:p>
            <a:pPr eaLnBrk="0" hangingPunct="0">
              <a:lnSpc>
                <a:spcPct val="105000"/>
              </a:lnSpc>
              <a:buClr>
                <a:schemeClr val="accent5">
                  <a:lumMod val="40000"/>
                  <a:lumOff val="60000"/>
                </a:schemeClr>
              </a:buClr>
              <a:buSzPct val="70000"/>
            </a:pPr>
            <a:r>
              <a:rPr lang="en-US" sz="28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watchContentBase</a:t>
            </a:r>
            <a:r>
              <a:rPr lang="en-US" sz="28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 true,</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rPr>
              <a:t> }</a:t>
            </a:r>
            <a:endPar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endPar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204593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normAutofit/>
          </a:bodyPr>
          <a:lstStyle/>
          <a:p>
            <a:r>
              <a:rPr lang="en-US" dirty="0"/>
              <a:t>Table of Contents</a:t>
            </a:r>
            <a:endParaRPr lang="bg-BG" dirty="0"/>
          </a:p>
        </p:txBody>
      </p:sp>
      <p:sp>
        <p:nvSpPr>
          <p:cNvPr id="444419" name="Rectangle 3"/>
          <p:cNvSpPr>
            <a:spLocks noGrp="1" noChangeArrowheads="1"/>
          </p:cNvSpPr>
          <p:nvPr>
            <p:ph idx="4294967295"/>
          </p:nvPr>
        </p:nvSpPr>
        <p:spPr>
          <a:xfrm>
            <a:off x="190413" y="1191467"/>
            <a:ext cx="11804822" cy="5530010"/>
          </a:xfrm>
        </p:spPr>
        <p:txBody>
          <a:bodyPr>
            <a:normAutofit/>
          </a:bodyPr>
          <a:lstStyle/>
          <a:p>
            <a:pPr marL="446088" indent="-446088">
              <a:lnSpc>
                <a:spcPct val="120000"/>
              </a:lnSpc>
              <a:buFontTx/>
              <a:buAutoNum type="arabicPeriod"/>
            </a:pPr>
            <a:r>
              <a:rPr lang="en-US" dirty="0"/>
              <a:t>Build Tools</a:t>
            </a:r>
          </a:p>
          <a:p>
            <a:pPr marL="446088" indent="-446088">
              <a:lnSpc>
                <a:spcPct val="120000"/>
              </a:lnSpc>
              <a:buFontTx/>
              <a:buAutoNum type="arabicPeriod"/>
            </a:pPr>
            <a:r>
              <a:rPr lang="en-US" noProof="1"/>
              <a:t>Lodash</a:t>
            </a:r>
          </a:p>
          <a:p>
            <a:pPr marL="446088" indent="-446088">
              <a:lnSpc>
                <a:spcPct val="120000"/>
              </a:lnSpc>
              <a:buFontTx/>
              <a:buAutoNum type="arabicPeriod"/>
            </a:pPr>
            <a:r>
              <a:rPr lang="en-US" noProof="1"/>
              <a:t>ESLint</a:t>
            </a:r>
          </a:p>
          <a:p>
            <a:pPr marL="446088" indent="-446088">
              <a:lnSpc>
                <a:spcPct val="120000"/>
              </a:lnSpc>
              <a:buFontTx/>
              <a:buAutoNum type="arabicPeriod"/>
            </a:pPr>
            <a:r>
              <a:rPr lang="en-US" noProof="1"/>
              <a:t>Electron.js</a:t>
            </a:r>
          </a:p>
          <a:p>
            <a:pPr marL="446088" indent="-446088">
              <a:lnSpc>
                <a:spcPct val="120000"/>
              </a:lnSpc>
              <a:buFontTx/>
              <a:buAutoNum type="arabicPeriod"/>
            </a:pPr>
            <a:endParaRPr lang="en-US" dirty="0"/>
          </a:p>
          <a:p>
            <a:pPr marL="446088" indent="-446088">
              <a:lnSpc>
                <a:spcPct val="120000"/>
              </a:lnSpc>
              <a:buFontTx/>
              <a:buAutoNum type="arabicPeriod"/>
            </a:pPr>
            <a:endParaRPr lang="en-US" dirty="0"/>
          </a:p>
        </p:txBody>
      </p:sp>
      <p:sp>
        <p:nvSpPr>
          <p:cNvPr id="2" name="Slide Number Placeholder 1"/>
          <p:cNvSpPr>
            <a:spLocks noGrp="1"/>
          </p:cNvSpPr>
          <p:nvPr>
            <p:ph type="sldNum" sz="quarter" idx="4"/>
          </p:nvPr>
        </p:nvSpPr>
        <p:spPr>
          <a:xfrm>
            <a:off x="11566412" y="6525002"/>
            <a:ext cx="428822" cy="196477"/>
          </a:xfrm>
        </p:spPr>
        <p:txBody>
          <a:bodyPr/>
          <a:lstStyle/>
          <a:p>
            <a:fld id="{C014DD1E-5D91-48A3-AD6D-45FBA980D106}" type="slidenum">
              <a:rPr lang="en-US" smtClean="0"/>
              <a:pPr/>
              <a:t>2</a:t>
            </a:fld>
            <a:endParaRPr lang="en-US" dirty="0"/>
          </a:p>
        </p:txBody>
      </p:sp>
      <p:pic>
        <p:nvPicPr>
          <p:cNvPr id="1026" name="Picture 2" descr="http://www.graphicsfuel.com/wp-content/uploads/2012/07/books-icon-512.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573200" y="1270279"/>
            <a:ext cx="2045212" cy="204521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4"/>
          <a:stretch>
            <a:fillRect/>
          </a:stretch>
        </p:blipFill>
        <p:spPr>
          <a:xfrm>
            <a:off x="7923212" y="1486376"/>
            <a:ext cx="3574938" cy="4609624"/>
          </a:xfrm>
          <a:prstGeom prst="rect">
            <a:avLst/>
          </a:prstGeom>
        </p:spPr>
      </p:pic>
      <p:pic>
        <p:nvPicPr>
          <p:cNvPr id="5" name="Picture 4"/>
          <p:cNvPicPr>
            <a:picLocks noChangeAspect="1"/>
          </p:cNvPicPr>
          <p:nvPr/>
        </p:nvPicPr>
        <p:blipFill>
          <a:blip r:embed="rId5"/>
          <a:stretch>
            <a:fillRect/>
          </a:stretch>
        </p:blipFill>
        <p:spPr>
          <a:xfrm>
            <a:off x="5552647" y="3968983"/>
            <a:ext cx="1760965" cy="1760964"/>
          </a:xfrm>
          <a:prstGeom prst="rect">
            <a:avLst/>
          </a:prstGeom>
        </p:spPr>
      </p:pic>
      <p:pic>
        <p:nvPicPr>
          <p:cNvPr id="9" name="Picture 8"/>
          <p:cNvPicPr>
            <a:picLocks noChangeAspect="1"/>
          </p:cNvPicPr>
          <p:nvPr/>
        </p:nvPicPr>
        <p:blipFill>
          <a:blip r:embed="rId6"/>
          <a:stretch>
            <a:fillRect/>
          </a:stretch>
        </p:blipFill>
        <p:spPr>
          <a:xfrm rot="397262">
            <a:off x="10150719" y="1364121"/>
            <a:ext cx="1211868" cy="1211868"/>
          </a:xfrm>
          <a:prstGeom prst="rect">
            <a:avLst/>
          </a:prstGeom>
        </p:spPr>
      </p:pic>
    </p:spTree>
    <p:extLst>
      <p:ext uri="{BB962C8B-B14F-4D97-AF65-F5344CB8AC3E}">
        <p14:creationId xmlns:p14="http://schemas.microsoft.com/office/powerpoint/2010/main" val="420829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44419">
                                            <p:txEl>
                                              <p:pRg st="0" end="0"/>
                                            </p:txEl>
                                          </p:spTgt>
                                        </p:tgtEl>
                                        <p:attrNameLst>
                                          <p:attrName>style.visibility</p:attrName>
                                        </p:attrNameLst>
                                      </p:cBhvr>
                                      <p:to>
                                        <p:strVal val="visible"/>
                                      </p:to>
                                    </p:set>
                                    <p:animEffect transition="in" filter="fade">
                                      <p:cBhvr>
                                        <p:cTn id="7" dur="500"/>
                                        <p:tgtEl>
                                          <p:spTgt spid="4444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44419">
                                            <p:txEl>
                                              <p:pRg st="1" end="1"/>
                                            </p:txEl>
                                          </p:spTgt>
                                        </p:tgtEl>
                                        <p:attrNameLst>
                                          <p:attrName>style.visibility</p:attrName>
                                        </p:attrNameLst>
                                      </p:cBhvr>
                                      <p:to>
                                        <p:strVal val="visible"/>
                                      </p:to>
                                    </p:set>
                                    <p:animEffect transition="in" filter="fade">
                                      <p:cBhvr>
                                        <p:cTn id="12" dur="500"/>
                                        <p:tgtEl>
                                          <p:spTgt spid="44441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44419">
                                            <p:txEl>
                                              <p:pRg st="2" end="2"/>
                                            </p:txEl>
                                          </p:spTgt>
                                        </p:tgtEl>
                                        <p:attrNameLst>
                                          <p:attrName>style.visibility</p:attrName>
                                        </p:attrNameLst>
                                      </p:cBhvr>
                                      <p:to>
                                        <p:strVal val="visible"/>
                                      </p:to>
                                    </p:set>
                                    <p:animEffect transition="in" filter="fade">
                                      <p:cBhvr>
                                        <p:cTn id="17" dur="500"/>
                                        <p:tgtEl>
                                          <p:spTgt spid="44441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44419">
                                            <p:txEl>
                                              <p:pRg st="3" end="3"/>
                                            </p:txEl>
                                          </p:spTgt>
                                        </p:tgtEl>
                                        <p:attrNameLst>
                                          <p:attrName>style.visibility</p:attrName>
                                        </p:attrNameLst>
                                      </p:cBhvr>
                                      <p:to>
                                        <p:strVal val="visible"/>
                                      </p:to>
                                    </p:set>
                                    <p:animEffect transition="in" filter="fade">
                                      <p:cBhvr>
                                        <p:cTn id="22" dur="500"/>
                                        <p:tgtEl>
                                          <p:spTgt spid="44441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20</a:t>
            </a:fld>
            <a:endParaRPr lang="en-US" dirty="0"/>
          </a:p>
        </p:txBody>
      </p:sp>
      <p:sp>
        <p:nvSpPr>
          <p:cNvPr id="3" name="Content Placeholder 2"/>
          <p:cNvSpPr>
            <a:spLocks noGrp="1"/>
          </p:cNvSpPr>
          <p:nvPr>
            <p:ph idx="1"/>
          </p:nvPr>
        </p:nvSpPr>
        <p:spPr/>
        <p:txBody>
          <a:bodyPr/>
          <a:lstStyle/>
          <a:p>
            <a:r>
              <a:rPr lang="en-US" dirty="0">
                <a:solidFill>
                  <a:schemeClr val="tx2">
                    <a:lumMod val="75000"/>
                  </a:schemeClr>
                </a:solidFill>
              </a:rPr>
              <a:t>Loaders</a:t>
            </a:r>
            <a:r>
              <a:rPr lang="en-US" dirty="0"/>
              <a:t> apply transformations to files</a:t>
            </a:r>
          </a:p>
          <a:p>
            <a:pPr lvl="1"/>
            <a:r>
              <a:rPr lang="en-US" dirty="0"/>
              <a:t>Can be downloaded with </a:t>
            </a:r>
            <a:r>
              <a:rPr lang="en-US" noProof="1">
                <a:solidFill>
                  <a:schemeClr val="tx2">
                    <a:lumMod val="75000"/>
                  </a:schemeClr>
                </a:solidFill>
              </a:rPr>
              <a:t>npm</a:t>
            </a:r>
            <a:r>
              <a:rPr lang="en-US" dirty="0"/>
              <a:t> and configured in the </a:t>
            </a:r>
            <a:r>
              <a:rPr lang="en-US" dirty="0">
                <a:solidFill>
                  <a:schemeClr val="tx2">
                    <a:lumMod val="75000"/>
                  </a:schemeClr>
                </a:solidFill>
              </a:rPr>
              <a:t>main config</a:t>
            </a:r>
          </a:p>
          <a:p>
            <a:pPr>
              <a:spcBef>
                <a:spcPts val="26400"/>
              </a:spcBef>
            </a:pPr>
            <a:r>
              <a:rPr lang="en-US" noProof="1">
                <a:solidFill>
                  <a:schemeClr val="tx2">
                    <a:lumMod val="75000"/>
                  </a:schemeClr>
                </a:solidFill>
              </a:rPr>
              <a:t>Preloaders</a:t>
            </a:r>
            <a:r>
              <a:rPr lang="en-US" dirty="0"/>
              <a:t> are the same, they just run </a:t>
            </a:r>
            <a:r>
              <a:rPr lang="en-US" dirty="0">
                <a:solidFill>
                  <a:schemeClr val="tx2">
                    <a:lumMod val="75000"/>
                  </a:schemeClr>
                </a:solidFill>
              </a:rPr>
              <a:t>before</a:t>
            </a:r>
            <a:r>
              <a:rPr lang="en-US" dirty="0"/>
              <a:t> any loaders</a:t>
            </a:r>
          </a:p>
        </p:txBody>
      </p:sp>
      <p:sp>
        <p:nvSpPr>
          <p:cNvPr id="4" name="Title 3"/>
          <p:cNvSpPr>
            <a:spLocks noGrp="1"/>
          </p:cNvSpPr>
          <p:nvPr>
            <p:ph type="title"/>
          </p:nvPr>
        </p:nvSpPr>
        <p:spPr/>
        <p:txBody>
          <a:bodyPr>
            <a:normAutofit fontScale="90000"/>
          </a:bodyPr>
          <a:lstStyle/>
          <a:p>
            <a:r>
              <a:rPr lang="en-US" dirty="0"/>
              <a:t>Processing Files with Loaders and </a:t>
            </a:r>
            <a:r>
              <a:rPr lang="en-US" noProof="1"/>
              <a:t>Preloaders</a:t>
            </a:r>
          </a:p>
        </p:txBody>
      </p:sp>
      <p:sp>
        <p:nvSpPr>
          <p:cNvPr id="5" name="Rectangle 3"/>
          <p:cNvSpPr>
            <a:spLocks noChangeArrowheads="1"/>
          </p:cNvSpPr>
          <p:nvPr/>
        </p:nvSpPr>
        <p:spPr bwMode="auto">
          <a:xfrm>
            <a:off x="608013" y="2667000"/>
            <a:ext cx="5943600" cy="285999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module.exports = {</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b="1" noProof="1">
                <a:solidFill>
                  <a:srgbClr val="FBEEDC"/>
                </a:solidFill>
                <a:effectLst>
                  <a:outerShdw blurRad="38100" dist="38100" dir="2700000" algn="tl">
                    <a:srgbClr val="000000">
                      <a:alpha val="43137"/>
                    </a:srgbClr>
                  </a:outerShdw>
                </a:effectLst>
                <a:latin typeface="Consolas" pitchFamily="49" charset="0"/>
              </a:rPr>
              <a:t>entry: "./entry.js",</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rPr>
              <a:t>  output: {filename: </a:t>
            </a:r>
            <a:r>
              <a:rPr lang="en-US"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"bundle.js"},</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module</a:t>
            </a:r>
            <a:r>
              <a:rPr lang="en-US" b="1" noProof="1">
                <a:solidFill>
                  <a:srgbClr val="FBEEDC"/>
                </a:solidFill>
                <a:effectLst>
                  <a:outerShdw blurRad="38100" dist="38100" dir="2700000" algn="tl">
                    <a:srgbClr val="000000">
                      <a:alpha val="43137"/>
                    </a:srgbClr>
                  </a:outerShdw>
                </a:effectLst>
                <a:latin typeface="Consolas" pitchFamily="49" charset="0"/>
              </a:rPr>
              <a:t>: {</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rPr>
              <a:t>    </a:t>
            </a:r>
            <a:r>
              <a:rPr lang="en-US" b="1" noProof="1">
                <a:solidFill>
                  <a:schemeClr val="tx2">
                    <a:lumMod val="75000"/>
                  </a:schemeClr>
                </a:solidFill>
                <a:effectLst>
                  <a:outerShdw blurRad="38100" dist="38100" dir="2700000" algn="tl">
                    <a:srgbClr val="000000">
                      <a:alpha val="43137"/>
                    </a:srgbClr>
                  </a:outerShdw>
                </a:effectLst>
                <a:latin typeface="Consolas" pitchFamily="49" charset="0"/>
              </a:rPr>
              <a:t>loaders</a:t>
            </a:r>
            <a:r>
              <a:rPr lang="en-US" b="1" noProof="1">
                <a:solidFill>
                  <a:srgbClr val="FBEEDC"/>
                </a:solidFill>
                <a:effectLst>
                  <a:outerShdw blurRad="38100" dist="38100" dir="2700000" algn="tl">
                    <a:srgbClr val="000000">
                      <a:alpha val="43137"/>
                    </a:srgbClr>
                  </a:outerShdw>
                </a:effectLst>
                <a:latin typeface="Consolas" pitchFamily="49" charset="0"/>
              </a:rPr>
              <a:t>: [ … ]</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rPr>
              <a:t>  }</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endParaRPr lang="en-US"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Rectangle 3"/>
          <p:cNvSpPr>
            <a:spLocks noChangeArrowheads="1"/>
          </p:cNvSpPr>
          <p:nvPr/>
        </p:nvSpPr>
        <p:spPr bwMode="auto">
          <a:xfrm>
            <a:off x="6856413" y="3442597"/>
            <a:ext cx="4708412" cy="208439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rPr>
              <a:t>{</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rPr>
              <a:t>  </a:t>
            </a:r>
            <a:r>
              <a:rPr lang="en-US" b="1" noProof="1">
                <a:solidFill>
                  <a:schemeClr val="tx2">
                    <a:lumMod val="75000"/>
                  </a:schemeClr>
                </a:solidFill>
                <a:effectLst>
                  <a:outerShdw blurRad="38100" dist="38100" dir="2700000" algn="tl">
                    <a:srgbClr val="000000">
                      <a:alpha val="43137"/>
                    </a:srgbClr>
                  </a:outerShdw>
                </a:effectLst>
                <a:latin typeface="Consolas" pitchFamily="49" charset="0"/>
              </a:rPr>
              <a:t>test</a:t>
            </a:r>
            <a:r>
              <a:rPr lang="en-US" b="1" noProof="1">
                <a:solidFill>
                  <a:srgbClr val="FBEEDC"/>
                </a:solidFill>
                <a:effectLst>
                  <a:outerShdw blurRad="38100" dist="38100" dir="2700000" algn="tl">
                    <a:srgbClr val="000000">
                      <a:alpha val="43137"/>
                    </a:srgbClr>
                  </a:outerShdw>
                </a:effectLst>
                <a:latin typeface="Consolas" pitchFamily="49" charset="0"/>
              </a:rPr>
              <a:t>: /\.jsx$/,</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rPr>
              <a:t>  </a:t>
            </a:r>
            <a:r>
              <a:rPr lang="en-US" b="1" noProof="1">
                <a:solidFill>
                  <a:schemeClr val="tx2">
                    <a:lumMod val="75000"/>
                  </a:schemeClr>
                </a:solidFill>
                <a:effectLst>
                  <a:outerShdw blurRad="38100" dist="38100" dir="2700000" algn="tl">
                    <a:srgbClr val="000000">
                      <a:alpha val="43137"/>
                    </a:srgbClr>
                  </a:outerShdw>
                </a:effectLst>
                <a:latin typeface="Consolas" pitchFamily="49" charset="0"/>
              </a:rPr>
              <a:t>exclude</a:t>
            </a:r>
            <a:r>
              <a:rPr lang="en-US" b="1" noProof="1">
                <a:solidFill>
                  <a:srgbClr val="FBEEDC"/>
                </a:solidFill>
                <a:effectLst>
                  <a:outerShdw blurRad="38100" dist="38100" dir="2700000" algn="tl">
                    <a:srgbClr val="000000">
                      <a:alpha val="43137"/>
                    </a:srgbClr>
                  </a:outerShdw>
                </a:effectLst>
                <a:latin typeface="Consolas" pitchFamily="49" charset="0"/>
              </a:rPr>
              <a:t>: /node_modules/,</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rPr>
              <a:t>  </a:t>
            </a:r>
            <a:r>
              <a:rPr lang="en-US" b="1" noProof="1">
                <a:solidFill>
                  <a:schemeClr val="tx2">
                    <a:lumMod val="75000"/>
                  </a:schemeClr>
                </a:solidFill>
                <a:effectLst>
                  <a:outerShdw blurRad="38100" dist="38100" dir="2700000" algn="tl">
                    <a:srgbClr val="000000">
                      <a:alpha val="43137"/>
                    </a:srgbClr>
                  </a:outerShdw>
                </a:effectLst>
                <a:latin typeface="Consolas" pitchFamily="49" charset="0"/>
              </a:rPr>
              <a:t>loader</a:t>
            </a:r>
            <a:r>
              <a:rPr lang="en-US" b="1" noProof="1">
                <a:solidFill>
                  <a:srgbClr val="FBEEDC"/>
                </a:solidFill>
                <a:effectLst>
                  <a:outerShdw blurRad="38100" dist="38100" dir="2700000" algn="tl">
                    <a:srgbClr val="000000">
                      <a:alpha val="43137"/>
                    </a:srgbClr>
                  </a:outerShdw>
                </a:effectLst>
                <a:latin typeface="Consolas" pitchFamily="49" charset="0"/>
              </a:rPr>
              <a:t>: "babel-loader"</a:t>
            </a:r>
          </a:p>
          <a:p>
            <a:pPr eaLnBrk="0" hangingPunct="0">
              <a:lnSpc>
                <a:spcPct val="105000"/>
              </a:lnSpc>
              <a:buClr>
                <a:schemeClr val="accent5">
                  <a:lumMod val="40000"/>
                  <a:lumOff val="60000"/>
                </a:schemeClr>
              </a:buClr>
              <a:buSzPct val="70000"/>
            </a:pPr>
            <a:r>
              <a:rPr lang="en-US" b="1" noProof="1">
                <a:solidFill>
                  <a:srgbClr val="FBEEDC"/>
                </a:solidFill>
                <a:effectLst>
                  <a:outerShdw blurRad="38100" dist="38100" dir="2700000" algn="tl">
                    <a:srgbClr val="000000">
                      <a:alpha val="43137"/>
                    </a:srgbClr>
                  </a:outerShdw>
                </a:effectLst>
                <a:latin typeface="Consolas" pitchFamily="49" charset="0"/>
              </a:rPr>
              <a:t>}</a:t>
            </a:r>
          </a:p>
        </p:txBody>
      </p:sp>
      <p:sp>
        <p:nvSpPr>
          <p:cNvPr id="7" name="TextBox 6"/>
          <p:cNvSpPr txBox="1"/>
          <p:nvPr/>
        </p:nvSpPr>
        <p:spPr>
          <a:xfrm>
            <a:off x="7914030" y="2667000"/>
            <a:ext cx="2593178" cy="584775"/>
          </a:xfrm>
          <a:prstGeom prst="rect">
            <a:avLst/>
          </a:prstGeom>
          <a:noFill/>
        </p:spPr>
        <p:txBody>
          <a:bodyPr wrap="square" rtlCol="0">
            <a:spAutoFit/>
          </a:bodyPr>
          <a:lstStyle/>
          <a:p>
            <a:pPr algn="ctr"/>
            <a:r>
              <a:rPr lang="en-US" sz="3200" dirty="0"/>
              <a:t>Loader format</a:t>
            </a:r>
          </a:p>
        </p:txBody>
      </p:sp>
      <p:sp>
        <p:nvSpPr>
          <p:cNvPr id="8" name="Freeform: Shape 7"/>
          <p:cNvSpPr/>
          <p:nvPr/>
        </p:nvSpPr>
        <p:spPr>
          <a:xfrm>
            <a:off x="3366655" y="4502727"/>
            <a:ext cx="3602558" cy="665597"/>
          </a:xfrm>
          <a:custGeom>
            <a:avLst/>
            <a:gdLst>
              <a:gd name="connsiteX0" fmla="*/ 0 w 2425121"/>
              <a:gd name="connsiteY0" fmla="*/ 235527 h 638172"/>
              <a:gd name="connsiteX1" fmla="*/ 1108363 w 2425121"/>
              <a:gd name="connsiteY1" fmla="*/ 637309 h 638172"/>
              <a:gd name="connsiteX2" fmla="*/ 2410691 w 2425121"/>
              <a:gd name="connsiteY2" fmla="*/ 332509 h 638172"/>
              <a:gd name="connsiteX3" fmla="*/ 1690254 w 2425121"/>
              <a:gd name="connsiteY3" fmla="*/ 0 h 638172"/>
              <a:gd name="connsiteX0" fmla="*/ 0 w 2434726"/>
              <a:gd name="connsiteY0" fmla="*/ 346363 h 749083"/>
              <a:gd name="connsiteX1" fmla="*/ 1108363 w 2434726"/>
              <a:gd name="connsiteY1" fmla="*/ 748145 h 749083"/>
              <a:gd name="connsiteX2" fmla="*/ 2410691 w 2434726"/>
              <a:gd name="connsiteY2" fmla="*/ 443345 h 749083"/>
              <a:gd name="connsiteX3" fmla="*/ 1801090 w 2434726"/>
              <a:gd name="connsiteY3" fmla="*/ 0 h 749083"/>
              <a:gd name="connsiteX0" fmla="*/ 0 w 2427150"/>
              <a:gd name="connsiteY0" fmla="*/ 360218 h 762948"/>
              <a:gd name="connsiteX1" fmla="*/ 1108363 w 2427150"/>
              <a:gd name="connsiteY1" fmla="*/ 762000 h 762948"/>
              <a:gd name="connsiteX2" fmla="*/ 2410691 w 2427150"/>
              <a:gd name="connsiteY2" fmla="*/ 457200 h 762948"/>
              <a:gd name="connsiteX3" fmla="*/ 1717962 w 2427150"/>
              <a:gd name="connsiteY3" fmla="*/ 0 h 762948"/>
              <a:gd name="connsiteX0" fmla="*/ 0 w 2410691"/>
              <a:gd name="connsiteY0" fmla="*/ 0 h 402730"/>
              <a:gd name="connsiteX1" fmla="*/ 1108363 w 2410691"/>
              <a:gd name="connsiteY1" fmla="*/ 401782 h 402730"/>
              <a:gd name="connsiteX2" fmla="*/ 2410691 w 2410691"/>
              <a:gd name="connsiteY2" fmla="*/ 96982 h 402730"/>
              <a:gd name="connsiteX0" fmla="*/ 0 w 3380509"/>
              <a:gd name="connsiteY0" fmla="*/ 41564 h 305224"/>
              <a:gd name="connsiteX1" fmla="*/ 2078181 w 3380509"/>
              <a:gd name="connsiteY1" fmla="*/ 304800 h 305224"/>
              <a:gd name="connsiteX2" fmla="*/ 3380509 w 3380509"/>
              <a:gd name="connsiteY2" fmla="*/ 0 h 305224"/>
              <a:gd name="connsiteX0" fmla="*/ 0 w 3380509"/>
              <a:gd name="connsiteY0" fmla="*/ 41564 h 306893"/>
              <a:gd name="connsiteX1" fmla="*/ 2078181 w 3380509"/>
              <a:gd name="connsiteY1" fmla="*/ 304800 h 306893"/>
              <a:gd name="connsiteX2" fmla="*/ 3380509 w 3380509"/>
              <a:gd name="connsiteY2" fmla="*/ 0 h 306893"/>
              <a:gd name="connsiteX0" fmla="*/ 0 w 3380509"/>
              <a:gd name="connsiteY0" fmla="*/ 41564 h 540479"/>
              <a:gd name="connsiteX1" fmla="*/ 1607127 w 3380509"/>
              <a:gd name="connsiteY1" fmla="*/ 540327 h 540479"/>
              <a:gd name="connsiteX2" fmla="*/ 3380509 w 3380509"/>
              <a:gd name="connsiteY2" fmla="*/ 0 h 540479"/>
              <a:gd name="connsiteX0" fmla="*/ 0 w 3338946"/>
              <a:gd name="connsiteY0" fmla="*/ 166255 h 667119"/>
              <a:gd name="connsiteX1" fmla="*/ 1607127 w 3338946"/>
              <a:gd name="connsiteY1" fmla="*/ 665018 h 667119"/>
              <a:gd name="connsiteX2" fmla="*/ 3338946 w 3338946"/>
              <a:gd name="connsiteY2" fmla="*/ 0 h 667119"/>
              <a:gd name="connsiteX0" fmla="*/ 0 w 3338946"/>
              <a:gd name="connsiteY0" fmla="*/ 166255 h 667119"/>
              <a:gd name="connsiteX1" fmla="*/ 1607127 w 3338946"/>
              <a:gd name="connsiteY1" fmla="*/ 665018 h 667119"/>
              <a:gd name="connsiteX2" fmla="*/ 3338946 w 3338946"/>
              <a:gd name="connsiteY2" fmla="*/ 0 h 667119"/>
              <a:gd name="connsiteX0" fmla="*/ 0 w 3338946"/>
              <a:gd name="connsiteY0" fmla="*/ 166255 h 665597"/>
              <a:gd name="connsiteX1" fmla="*/ 1607127 w 3338946"/>
              <a:gd name="connsiteY1" fmla="*/ 665018 h 665597"/>
              <a:gd name="connsiteX2" fmla="*/ 3338946 w 3338946"/>
              <a:gd name="connsiteY2" fmla="*/ 0 h 665597"/>
              <a:gd name="connsiteX0" fmla="*/ 0 w 3338946"/>
              <a:gd name="connsiteY0" fmla="*/ 166255 h 665597"/>
              <a:gd name="connsiteX1" fmla="*/ 1607127 w 3338946"/>
              <a:gd name="connsiteY1" fmla="*/ 665018 h 665597"/>
              <a:gd name="connsiteX2" fmla="*/ 3338946 w 3338946"/>
              <a:gd name="connsiteY2" fmla="*/ 0 h 665597"/>
              <a:gd name="connsiteX0" fmla="*/ 0 w 3338946"/>
              <a:gd name="connsiteY0" fmla="*/ 166255 h 665597"/>
              <a:gd name="connsiteX1" fmla="*/ 1607127 w 3338946"/>
              <a:gd name="connsiteY1" fmla="*/ 665018 h 665597"/>
              <a:gd name="connsiteX2" fmla="*/ 3338946 w 3338946"/>
              <a:gd name="connsiteY2" fmla="*/ 0 h 665597"/>
              <a:gd name="connsiteX0" fmla="*/ 0 w 3338946"/>
              <a:gd name="connsiteY0" fmla="*/ 166255 h 665597"/>
              <a:gd name="connsiteX1" fmla="*/ 1607127 w 3338946"/>
              <a:gd name="connsiteY1" fmla="*/ 665018 h 665597"/>
              <a:gd name="connsiteX2" fmla="*/ 3338946 w 3338946"/>
              <a:gd name="connsiteY2" fmla="*/ 0 h 665597"/>
            </a:gdLst>
            <a:ahLst/>
            <a:cxnLst>
              <a:cxn ang="0">
                <a:pos x="connsiteX0" y="connsiteY0"/>
              </a:cxn>
              <a:cxn ang="0">
                <a:pos x="connsiteX1" y="connsiteY1"/>
              </a:cxn>
              <a:cxn ang="0">
                <a:pos x="connsiteX2" y="connsiteY2"/>
              </a:cxn>
            </a:cxnLst>
            <a:rect l="l" t="t" r="r" b="b"/>
            <a:pathLst>
              <a:path w="3338946" h="665597">
                <a:moveTo>
                  <a:pt x="0" y="166255"/>
                </a:moveTo>
                <a:cubicBezTo>
                  <a:pt x="145472" y="442191"/>
                  <a:pt x="778276" y="678872"/>
                  <a:pt x="1607127" y="665018"/>
                </a:cubicBezTo>
                <a:cubicBezTo>
                  <a:pt x="2435978" y="651164"/>
                  <a:pt x="2683842" y="417947"/>
                  <a:pt x="3338946" y="0"/>
                </a:cubicBezTo>
              </a:path>
            </a:pathLst>
          </a:custGeom>
          <a:noFill/>
          <a:ln w="76200">
            <a:solidFill>
              <a:schemeClr val="tx2">
                <a:lumMod val="75000"/>
              </a:schemeClr>
            </a:solidFill>
            <a:headEnd type="none" w="med" len="med"/>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247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animEffect transition="in" filter="fade">
                                      <p:cBhvr>
                                        <p:cTn id="3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21</a:t>
            </a:fld>
            <a:endParaRPr lang="en-US" dirty="0"/>
          </a:p>
        </p:txBody>
      </p:sp>
      <p:sp>
        <p:nvSpPr>
          <p:cNvPr id="3" name="Content Placeholder 2"/>
          <p:cNvSpPr>
            <a:spLocks noGrp="1"/>
          </p:cNvSpPr>
          <p:nvPr>
            <p:ph idx="1"/>
          </p:nvPr>
        </p:nvSpPr>
        <p:spPr/>
        <p:txBody>
          <a:bodyPr/>
          <a:lstStyle/>
          <a:p>
            <a:r>
              <a:rPr lang="en-US" noProof="1"/>
              <a:t>Webpack uses </a:t>
            </a:r>
            <a:r>
              <a:rPr lang="en-US" noProof="1">
                <a:solidFill>
                  <a:schemeClr val="tx2">
                    <a:lumMod val="75000"/>
                  </a:schemeClr>
                </a:solidFill>
              </a:rPr>
              <a:t>npm scripts </a:t>
            </a:r>
            <a:r>
              <a:rPr lang="en-US" noProof="1"/>
              <a:t>for further automation</a:t>
            </a:r>
          </a:p>
          <a:p>
            <a:pPr lvl="1"/>
            <a:r>
              <a:rPr lang="en-US" noProof="1"/>
              <a:t>Add to your </a:t>
            </a:r>
            <a:r>
              <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rPr>
              <a:t>package.json</a:t>
            </a:r>
            <a:r>
              <a:rPr lang="en-US" noProof="1"/>
              <a:t> file</a:t>
            </a:r>
          </a:p>
          <a:p>
            <a:pPr>
              <a:spcBef>
                <a:spcPts val="13800"/>
              </a:spcBef>
            </a:pPr>
            <a:r>
              <a:rPr lang="en-US" noProof="1"/>
              <a:t>To </a:t>
            </a:r>
            <a:r>
              <a:rPr lang="en-US" noProof="1">
                <a:solidFill>
                  <a:schemeClr val="tx2">
                    <a:lumMod val="75000"/>
                  </a:schemeClr>
                </a:solidFill>
              </a:rPr>
              <a:t>minify</a:t>
            </a:r>
            <a:r>
              <a:rPr lang="en-US" noProof="1"/>
              <a:t> the bundle</a:t>
            </a:r>
            <a:r>
              <a:rPr lang="bg-BG" noProof="1"/>
              <a:t> </a:t>
            </a:r>
            <a:r>
              <a:rPr lang="en-US" noProof="1"/>
              <a:t>for deploy, run webpack with </a:t>
            </a:r>
            <a:r>
              <a:rPr lang="en-US" b="1" noProof="1">
                <a:solidFill>
                  <a:schemeClr val="tx2">
                    <a:lumMod val="75000"/>
                  </a:schemeClr>
                </a:solidFill>
                <a:effectLst>
                  <a:outerShdw blurRad="38100" dist="38100" dir="2700000" algn="tl">
                    <a:srgbClr val="000000">
                      <a:alpha val="43137"/>
                    </a:srgbClr>
                  </a:outerShdw>
                </a:effectLst>
                <a:latin typeface="Consolas" panose="020B0609020204030204" pitchFamily="49" charset="0"/>
              </a:rPr>
              <a:t>–p</a:t>
            </a:r>
            <a:r>
              <a:rPr lang="en-US" noProof="1"/>
              <a:t> argument</a:t>
            </a:r>
          </a:p>
          <a:p>
            <a:r>
              <a:rPr lang="en-US" noProof="1"/>
              <a:t>You can specify a different config file for production</a:t>
            </a:r>
          </a:p>
        </p:txBody>
      </p:sp>
      <p:sp>
        <p:nvSpPr>
          <p:cNvPr id="4" name="Title 3"/>
          <p:cNvSpPr>
            <a:spLocks noGrp="1"/>
          </p:cNvSpPr>
          <p:nvPr>
            <p:ph type="title"/>
          </p:nvPr>
        </p:nvSpPr>
        <p:spPr/>
        <p:txBody>
          <a:bodyPr/>
          <a:lstStyle/>
          <a:p>
            <a:r>
              <a:rPr lang="en-US" dirty="0"/>
              <a:t>Scripts and Production Build</a:t>
            </a:r>
          </a:p>
        </p:txBody>
      </p:sp>
      <p:sp>
        <p:nvSpPr>
          <p:cNvPr id="5" name="Rectangle 3"/>
          <p:cNvSpPr>
            <a:spLocks noChangeArrowheads="1"/>
          </p:cNvSpPr>
          <p:nvPr/>
        </p:nvSpPr>
        <p:spPr bwMode="auto">
          <a:xfrm>
            <a:off x="1215388" y="2507673"/>
            <a:ext cx="9755824" cy="150270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scripts</a:t>
            </a: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start</a:t>
            </a: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"webpack-dev-server"</a:t>
            </a:r>
          </a:p>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endPar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Rectangle 3"/>
          <p:cNvSpPr>
            <a:spLocks noChangeArrowheads="1"/>
          </p:cNvSpPr>
          <p:nvPr/>
        </p:nvSpPr>
        <p:spPr bwMode="auto">
          <a:xfrm>
            <a:off x="1215388" y="5706989"/>
            <a:ext cx="9755824" cy="597838"/>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2800" b="1" noProof="1">
                <a:solidFill>
                  <a:srgbClr val="FBEEDC"/>
                </a:solidFill>
                <a:effectLst>
                  <a:outerShdw blurRad="38100" dist="38100" dir="2700000" algn="tl">
                    <a:srgbClr val="000000">
                      <a:alpha val="43137"/>
                    </a:srgbClr>
                  </a:outerShdw>
                </a:effectLst>
                <a:latin typeface="Consolas" pitchFamily="49" charset="0"/>
              </a:rPr>
              <a:t>webpack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rPr>
              <a:t>config</a:t>
            </a:r>
            <a:r>
              <a:rPr lang="en-US" sz="2800" b="1" noProof="1">
                <a:solidFill>
                  <a:srgbClr val="FBEEDC"/>
                </a:solidFill>
                <a:effectLst>
                  <a:outerShdw blurRad="38100" dist="38100" dir="2700000" algn="tl">
                    <a:srgbClr val="000000">
                      <a:alpha val="43137"/>
                    </a:srgbClr>
                  </a:outerShdw>
                </a:effectLst>
                <a:latin typeface="Consolas" pitchFamily="49" charset="0"/>
              </a:rPr>
              <a:t> webpack-production.config.js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rPr>
              <a:t>p</a:t>
            </a:r>
          </a:p>
        </p:txBody>
      </p:sp>
    </p:spTree>
    <p:extLst>
      <p:ext uri="{BB962C8B-B14F-4D97-AF65-F5344CB8AC3E}">
        <p14:creationId xmlns:p14="http://schemas.microsoft.com/office/powerpoint/2010/main" val="31935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Live Demo</a:t>
            </a:r>
          </a:p>
        </p:txBody>
      </p:sp>
      <p:sp>
        <p:nvSpPr>
          <p:cNvPr id="3" name="Текстов контейнер 2"/>
          <p:cNvSpPr>
            <a:spLocks noGrp="1"/>
          </p:cNvSpPr>
          <p:nvPr>
            <p:ph type="body" idx="1"/>
          </p:nvPr>
        </p:nvSpPr>
        <p:spPr>
          <a:xfrm>
            <a:off x="1446212" y="5754968"/>
            <a:ext cx="8938472" cy="719034"/>
          </a:xfrm>
        </p:spPr>
        <p:txBody>
          <a:bodyPr/>
          <a:lstStyle/>
          <a:p>
            <a:r>
              <a:rPr lang="en-US" noProof="1"/>
              <a:t>Automated build with WebPack</a:t>
            </a:r>
          </a:p>
        </p:txBody>
      </p:sp>
      <p:sp>
        <p:nvSpPr>
          <p:cNvPr id="2" name="Slide Number Placeholder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22</a:t>
            </a:fld>
            <a:endParaRPr lang="en-US" dirty="0"/>
          </a:p>
        </p:txBody>
      </p:sp>
      <p:pic>
        <p:nvPicPr>
          <p:cNvPr id="5" name="Picture 2" descr="Резултат с изображение за webpack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0812" y="914400"/>
            <a:ext cx="3909272" cy="3909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4125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a:t>Lodash</a:t>
            </a:r>
          </a:p>
        </p:txBody>
      </p:sp>
      <p:sp>
        <p:nvSpPr>
          <p:cNvPr id="3" name="Text Placeholder 2"/>
          <p:cNvSpPr>
            <a:spLocks noGrp="1"/>
          </p:cNvSpPr>
          <p:nvPr>
            <p:ph type="body" idx="1"/>
          </p:nvPr>
        </p:nvSpPr>
        <p:spPr/>
        <p:txBody>
          <a:bodyPr/>
          <a:lstStyle/>
          <a:p>
            <a:r>
              <a:rPr lang="en-US" dirty="0"/>
              <a:t>High-Performance Object Operations</a:t>
            </a:r>
          </a:p>
        </p:txBody>
      </p:sp>
      <p:pic>
        <p:nvPicPr>
          <p:cNvPr id="4" name="Picture 14" descr="Резултат с изображение за lodash"/>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93637" y="2144131"/>
            <a:ext cx="5043622" cy="2046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1174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24</a:t>
            </a:fld>
            <a:endParaRPr lang="en-US" dirty="0"/>
          </a:p>
        </p:txBody>
      </p:sp>
      <p:sp>
        <p:nvSpPr>
          <p:cNvPr id="3" name="Content Placeholder 2"/>
          <p:cNvSpPr>
            <a:spLocks noGrp="1"/>
          </p:cNvSpPr>
          <p:nvPr>
            <p:ph idx="1"/>
          </p:nvPr>
        </p:nvSpPr>
        <p:spPr/>
        <p:txBody>
          <a:bodyPr/>
          <a:lstStyle/>
          <a:p>
            <a:r>
              <a:rPr lang="en-US" dirty="0"/>
              <a:t>Utility </a:t>
            </a:r>
            <a:r>
              <a:rPr lang="en-US" dirty="0">
                <a:solidFill>
                  <a:schemeClr val="tx2">
                    <a:lumMod val="75000"/>
                  </a:schemeClr>
                </a:solidFill>
              </a:rPr>
              <a:t>library</a:t>
            </a:r>
            <a:r>
              <a:rPr lang="en-US" dirty="0"/>
              <a:t> that extends working</a:t>
            </a:r>
          </a:p>
          <a:p>
            <a:pPr marL="0" indent="0">
              <a:buNone/>
            </a:pPr>
            <a:r>
              <a:rPr lang="en-US" dirty="0"/>
              <a:t>   with </a:t>
            </a:r>
            <a:r>
              <a:rPr lang="en-US" dirty="0">
                <a:solidFill>
                  <a:schemeClr val="tx2">
                    <a:lumMod val="75000"/>
                  </a:schemeClr>
                </a:solidFill>
              </a:rPr>
              <a:t>objects</a:t>
            </a:r>
            <a:r>
              <a:rPr lang="en-US" dirty="0"/>
              <a:t>, </a:t>
            </a:r>
            <a:r>
              <a:rPr lang="en-US" dirty="0">
                <a:solidFill>
                  <a:schemeClr val="tx2">
                    <a:lumMod val="75000"/>
                  </a:schemeClr>
                </a:solidFill>
              </a:rPr>
              <a:t>arrays</a:t>
            </a:r>
            <a:r>
              <a:rPr lang="en-US" dirty="0"/>
              <a:t> etc.</a:t>
            </a:r>
          </a:p>
          <a:p>
            <a:pPr marL="0" indent="0">
              <a:buNone/>
            </a:pPr>
            <a:endParaRPr lang="en-US" dirty="0"/>
          </a:p>
          <a:p>
            <a:pPr marL="0" indent="0">
              <a:buNone/>
            </a:pPr>
            <a:endParaRPr lang="en-US" dirty="0"/>
          </a:p>
          <a:p>
            <a:pPr marL="0" indent="0">
              <a:buNone/>
            </a:pPr>
            <a:endParaRPr lang="en-US" dirty="0"/>
          </a:p>
          <a:p>
            <a:pPr marL="0" indent="0">
              <a:buNone/>
            </a:pPr>
            <a:endParaRPr lang="en-US" dirty="0"/>
          </a:p>
          <a:p>
            <a:r>
              <a:rPr lang="en-US" dirty="0"/>
              <a:t>Main goal is </a:t>
            </a:r>
            <a:r>
              <a:rPr lang="en-US" dirty="0">
                <a:solidFill>
                  <a:schemeClr val="tx2">
                    <a:lumMod val="75000"/>
                  </a:schemeClr>
                </a:solidFill>
              </a:rPr>
              <a:t>performance</a:t>
            </a:r>
            <a:r>
              <a:rPr lang="en-US" dirty="0"/>
              <a:t>.</a:t>
            </a:r>
          </a:p>
          <a:p>
            <a:r>
              <a:rPr lang="en-US" dirty="0"/>
              <a:t>Reduces boilerplate and inconsistent code.</a:t>
            </a:r>
          </a:p>
          <a:p>
            <a:endParaRPr lang="en-US" dirty="0"/>
          </a:p>
          <a:p>
            <a:endParaRPr lang="en-US" dirty="0"/>
          </a:p>
          <a:p>
            <a:pPr marL="0" indent="0">
              <a:buNone/>
            </a:pPr>
            <a:endParaRPr lang="en-US" dirty="0"/>
          </a:p>
        </p:txBody>
      </p:sp>
      <p:sp>
        <p:nvSpPr>
          <p:cNvPr id="4" name="Title 3"/>
          <p:cNvSpPr>
            <a:spLocks noGrp="1"/>
          </p:cNvSpPr>
          <p:nvPr>
            <p:ph type="title"/>
          </p:nvPr>
        </p:nvSpPr>
        <p:spPr/>
        <p:txBody>
          <a:bodyPr/>
          <a:lstStyle/>
          <a:p>
            <a:r>
              <a:rPr lang="en-US" noProof="1"/>
              <a:t>Lodash</a:t>
            </a:r>
          </a:p>
        </p:txBody>
      </p:sp>
      <p:sp>
        <p:nvSpPr>
          <p:cNvPr id="5" name="AutoShape 2" descr="Резултат с изображение за lodash"/>
          <p:cNvSpPr>
            <a:spLocks noChangeAspect="1" noChangeArrowheads="1"/>
          </p:cNvSpPr>
          <p:nvPr/>
        </p:nvSpPr>
        <p:spPr bwMode="auto">
          <a:xfrm>
            <a:off x="5942013"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8" name="Picture 14" descr="Резултат с изображение за lodash"/>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18412" y="1084122"/>
            <a:ext cx="2842378" cy="1153531"/>
          </a:xfrm>
          <a:prstGeom prst="rect">
            <a:avLst/>
          </a:prstGeom>
          <a:noFill/>
          <a:extLst>
            <a:ext uri="{909E8E84-426E-40DD-AFC4-6F175D3DCCD1}">
              <a14:hiddenFill xmlns:a14="http://schemas.microsoft.com/office/drawing/2010/main">
                <a:solidFill>
                  <a:srgbClr val="FFFFFF"/>
                </a:solidFill>
              </a14:hiddenFill>
            </a:ext>
          </a:extLst>
        </p:spPr>
      </p:pic>
      <p:sp>
        <p:nvSpPr>
          <p:cNvPr id="17" name="Text Placeholder 5"/>
          <p:cNvSpPr txBox="1">
            <a:spLocks/>
          </p:cNvSpPr>
          <p:nvPr/>
        </p:nvSpPr>
        <p:spPr>
          <a:xfrm>
            <a:off x="608014" y="2732855"/>
            <a:ext cx="10363198" cy="2372545"/>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r>
              <a:rPr lang="en-US" sz="2800" dirty="0"/>
              <a:t>let _ = </a:t>
            </a:r>
            <a:r>
              <a:rPr lang="en-US" sz="2800" dirty="0">
                <a:solidFill>
                  <a:schemeClr val="tx2">
                    <a:lumMod val="75000"/>
                  </a:schemeClr>
                </a:solidFill>
              </a:rPr>
              <a:t>require</a:t>
            </a:r>
            <a:r>
              <a:rPr lang="en-US" sz="2800" dirty="0"/>
              <a:t>('lodash');</a:t>
            </a:r>
          </a:p>
          <a:p>
            <a:endParaRPr lang="pt-BR" sz="2800" dirty="0"/>
          </a:p>
          <a:p>
            <a:r>
              <a:rPr lang="pt-BR" sz="2800" dirty="0"/>
              <a:t>_.</a:t>
            </a:r>
            <a:r>
              <a:rPr lang="pt-BR" sz="2800" dirty="0">
                <a:solidFill>
                  <a:schemeClr val="tx2">
                    <a:lumMod val="75000"/>
                  </a:schemeClr>
                </a:solidFill>
              </a:rPr>
              <a:t>findLast</a:t>
            </a:r>
            <a:r>
              <a:rPr lang="pt-BR" sz="2800" dirty="0"/>
              <a:t>([1, 2, 3, 4], (n) =&gt; {</a:t>
            </a:r>
          </a:p>
          <a:p>
            <a:r>
              <a:rPr lang="pt-BR" sz="2800" dirty="0"/>
              <a:t>  return n % 2 === 0</a:t>
            </a:r>
          </a:p>
          <a:p>
            <a:r>
              <a:rPr lang="pt-BR" sz="2800" dirty="0"/>
              <a:t>}) </a:t>
            </a:r>
            <a:r>
              <a:rPr lang="pt-BR" sz="2800" dirty="0">
                <a:solidFill>
                  <a:srgbClr val="C6C0AA"/>
                </a:solidFill>
              </a:rPr>
              <a:t>// 4</a:t>
            </a:r>
            <a:endParaRPr lang="en-US" sz="2800" dirty="0">
              <a:solidFill>
                <a:srgbClr val="C6C0AA"/>
              </a:solidFill>
            </a:endParaRPr>
          </a:p>
        </p:txBody>
      </p:sp>
    </p:spTree>
    <p:extLst>
      <p:ext uri="{BB962C8B-B14F-4D97-AF65-F5344CB8AC3E}">
        <p14:creationId xmlns:p14="http://schemas.microsoft.com/office/powerpoint/2010/main" val="1342751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38"/>
                                        </p:tgtEl>
                                        <p:attrNameLst>
                                          <p:attrName>style.visibility</p:attrName>
                                        </p:attrNameLst>
                                      </p:cBhvr>
                                      <p:to>
                                        <p:strVal val="visible"/>
                                      </p:to>
                                    </p:set>
                                    <p:animEffect transition="in" filter="fade">
                                      <p:cBhvr>
                                        <p:cTn id="10" dur="500"/>
                                        <p:tgtEl>
                                          <p:spTgt spid="1038"/>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25</a:t>
            </a:fld>
            <a:endParaRPr lang="en-US" dirty="0"/>
          </a:p>
        </p:txBody>
      </p:sp>
      <p:sp>
        <p:nvSpPr>
          <p:cNvPr id="4" name="Title 3"/>
          <p:cNvSpPr>
            <a:spLocks noGrp="1"/>
          </p:cNvSpPr>
          <p:nvPr>
            <p:ph type="title"/>
          </p:nvPr>
        </p:nvSpPr>
        <p:spPr/>
        <p:txBody>
          <a:bodyPr/>
          <a:lstStyle/>
          <a:p>
            <a:r>
              <a:rPr lang="en-US" dirty="0"/>
              <a:t>Example</a:t>
            </a:r>
            <a:r>
              <a:rPr lang="bg-BG" dirty="0"/>
              <a:t> – </a:t>
            </a:r>
            <a:r>
              <a:rPr lang="en-US" dirty="0"/>
              <a:t>Random Number</a:t>
            </a:r>
          </a:p>
        </p:txBody>
      </p:sp>
      <p:sp>
        <p:nvSpPr>
          <p:cNvPr id="5" name="Text Placeholder 5"/>
          <p:cNvSpPr txBox="1">
            <a:spLocks/>
          </p:cNvSpPr>
          <p:nvPr/>
        </p:nvSpPr>
        <p:spPr>
          <a:xfrm>
            <a:off x="580926" y="1151121"/>
            <a:ext cx="10771286" cy="2618767"/>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numCol="1"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Naive utility method </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function </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getRandomNumber</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(min, max){</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return </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Math.</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floor</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(Math.random() * (max - min + 1)) + min;</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getRandomNumber</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(15, 20);</a:t>
            </a:r>
          </a:p>
        </p:txBody>
      </p:sp>
      <p:sp>
        <p:nvSpPr>
          <p:cNvPr id="7" name="Text Placeholder 5"/>
          <p:cNvSpPr txBox="1">
            <a:spLocks/>
          </p:cNvSpPr>
          <p:nvPr/>
        </p:nvSpPr>
        <p:spPr>
          <a:xfrm>
            <a:off x="580926" y="4829962"/>
            <a:ext cx="10771286" cy="1418438"/>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numCol="1"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let _ = require('lodash');</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_.</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random</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(15, 20);</a:t>
            </a:r>
          </a:p>
        </p:txBody>
      </p:sp>
      <p:sp>
        <p:nvSpPr>
          <p:cNvPr id="11" name="Title 3"/>
          <p:cNvSpPr txBox="1">
            <a:spLocks/>
          </p:cNvSpPr>
          <p:nvPr/>
        </p:nvSpPr>
        <p:spPr>
          <a:xfrm>
            <a:off x="923923" y="3766020"/>
            <a:ext cx="9577597"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dirty="0"/>
              <a:t>VS</a:t>
            </a:r>
          </a:p>
        </p:txBody>
      </p:sp>
    </p:spTree>
    <p:extLst>
      <p:ext uri="{BB962C8B-B14F-4D97-AF65-F5344CB8AC3E}">
        <p14:creationId xmlns:p14="http://schemas.microsoft.com/office/powerpoint/2010/main" val="2964243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номер на слайда 1"/>
          <p:cNvSpPr>
            <a:spLocks noGrp="1"/>
          </p:cNvSpPr>
          <p:nvPr>
            <p:ph type="sldNum" sz="quarter" idx="4"/>
          </p:nvPr>
        </p:nvSpPr>
        <p:spPr/>
        <p:txBody>
          <a:bodyPr/>
          <a:lstStyle/>
          <a:p>
            <a:fld id="{C014DD1E-5D91-48A3-AD6D-45FBA980D106}" type="slidenum">
              <a:rPr lang="en-US" smtClean="0"/>
              <a:pPr/>
              <a:t>26</a:t>
            </a:fld>
            <a:endParaRPr lang="en-US" dirty="0"/>
          </a:p>
        </p:txBody>
      </p:sp>
      <p:sp>
        <p:nvSpPr>
          <p:cNvPr id="4" name="Заглавие 3"/>
          <p:cNvSpPr>
            <a:spLocks noGrp="1"/>
          </p:cNvSpPr>
          <p:nvPr>
            <p:ph type="title"/>
          </p:nvPr>
        </p:nvSpPr>
        <p:spPr/>
        <p:txBody>
          <a:bodyPr/>
          <a:lstStyle/>
          <a:p>
            <a:r>
              <a:rPr lang="en-US" dirty="0"/>
              <a:t>Example – Removing Property</a:t>
            </a:r>
          </a:p>
        </p:txBody>
      </p:sp>
      <p:sp>
        <p:nvSpPr>
          <p:cNvPr id="5" name="Text Placeholder 5"/>
          <p:cNvSpPr txBox="1">
            <a:spLocks/>
          </p:cNvSpPr>
          <p:nvPr/>
        </p:nvSpPr>
        <p:spPr>
          <a:xfrm>
            <a:off x="580926" y="1151121"/>
            <a:ext cx="10771286" cy="2618767"/>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numCol="1"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Object.prototype.</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remove</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 function(arr) { </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let that = this; </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arr.</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forEach</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r>
              <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key</a:t>
            </a:r>
            <a:r>
              <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=&gt; </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delete</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(that[key])); </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let objA = {"name": "Pesho", "car": "ford", "age": 23}; objA.</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remove</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(['car', 'age']); </a:t>
            </a:r>
            <a:r>
              <a:rPr lang="it-IT" sz="2600" b="1" noProof="1">
                <a:solidFill>
                  <a:srgbClr val="C6C0AA"/>
                </a:solidFill>
                <a:effectLst>
                  <a:outerShdw blurRad="38100" dist="38100" dir="2700000" algn="tl">
                    <a:srgbClr val="000000">
                      <a:alpha val="43137"/>
                    </a:srgbClr>
                  </a:outerShdw>
                </a:effectLst>
                <a:latin typeface="Consolas" pitchFamily="49" charset="0"/>
                <a:cs typeface="Consolas" pitchFamily="49" charset="0"/>
              </a:rPr>
              <a:t>// {"name": "Pesho"}</a:t>
            </a:r>
          </a:p>
        </p:txBody>
      </p:sp>
      <p:sp>
        <p:nvSpPr>
          <p:cNvPr id="6" name="Text Placeholder 5"/>
          <p:cNvSpPr txBox="1">
            <a:spLocks/>
          </p:cNvSpPr>
          <p:nvPr/>
        </p:nvSpPr>
        <p:spPr>
          <a:xfrm>
            <a:off x="580926" y="4829962"/>
            <a:ext cx="10771286" cy="1418438"/>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numCol="1"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let _ = require('lodash');</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objA = _.</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omit</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(objA, ['car', 'age']); </a:t>
            </a:r>
            <a:r>
              <a:rPr lang="it-IT" sz="2600" b="1" noProof="1">
                <a:solidFill>
                  <a:srgbClr val="C6C0AA"/>
                </a:solidFill>
                <a:effectLst>
                  <a:outerShdw blurRad="38100" dist="38100" dir="2700000" algn="tl">
                    <a:srgbClr val="000000">
                      <a:alpha val="43137"/>
                    </a:srgbClr>
                  </a:outerShdw>
                </a:effectLst>
                <a:latin typeface="Consolas" pitchFamily="49" charset="0"/>
                <a:cs typeface="Consolas" pitchFamily="49" charset="0"/>
              </a:rPr>
              <a:t>// {"name": "Pesho"}</a:t>
            </a:r>
          </a:p>
        </p:txBody>
      </p:sp>
      <p:sp>
        <p:nvSpPr>
          <p:cNvPr id="7" name="Title 3"/>
          <p:cNvSpPr txBox="1">
            <a:spLocks/>
          </p:cNvSpPr>
          <p:nvPr/>
        </p:nvSpPr>
        <p:spPr>
          <a:xfrm>
            <a:off x="923923" y="3766020"/>
            <a:ext cx="9577597"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dirty="0"/>
              <a:t>VS</a:t>
            </a:r>
          </a:p>
        </p:txBody>
      </p:sp>
    </p:spTree>
    <p:extLst>
      <p:ext uri="{BB962C8B-B14F-4D97-AF65-F5344CB8AC3E}">
        <p14:creationId xmlns:p14="http://schemas.microsoft.com/office/powerpoint/2010/main" val="4289050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номер на слайда 1"/>
          <p:cNvSpPr>
            <a:spLocks noGrp="1"/>
          </p:cNvSpPr>
          <p:nvPr>
            <p:ph type="sldNum" sz="quarter" idx="4"/>
          </p:nvPr>
        </p:nvSpPr>
        <p:spPr/>
        <p:txBody>
          <a:bodyPr/>
          <a:lstStyle/>
          <a:p>
            <a:fld id="{C014DD1E-5D91-48A3-AD6D-45FBA980D106}" type="slidenum">
              <a:rPr lang="en-US" smtClean="0"/>
              <a:pPr/>
              <a:t>27</a:t>
            </a:fld>
            <a:endParaRPr lang="en-US" dirty="0"/>
          </a:p>
        </p:txBody>
      </p:sp>
      <p:sp>
        <p:nvSpPr>
          <p:cNvPr id="4" name="Заглавие 3"/>
          <p:cNvSpPr>
            <a:spLocks noGrp="1"/>
          </p:cNvSpPr>
          <p:nvPr>
            <p:ph type="title"/>
          </p:nvPr>
        </p:nvSpPr>
        <p:spPr/>
        <p:txBody>
          <a:bodyPr/>
          <a:lstStyle/>
          <a:p>
            <a:r>
              <a:rPr lang="en-US" dirty="0"/>
              <a:t>Example – Deep Cloning</a:t>
            </a:r>
          </a:p>
        </p:txBody>
      </p:sp>
      <p:sp>
        <p:nvSpPr>
          <p:cNvPr id="5" name="Text Placeholder 5"/>
          <p:cNvSpPr txBox="1">
            <a:spLocks/>
          </p:cNvSpPr>
          <p:nvPr/>
        </p:nvSpPr>
        <p:spPr>
          <a:xfrm>
            <a:off x="504726" y="1143000"/>
            <a:ext cx="10771286" cy="1818548"/>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numCol="1"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let objA = { "name": "Stamat" }; </a:t>
            </a:r>
          </a:p>
          <a:p>
            <a:pPr marL="0" lvl="1" indent="0">
              <a:lnSpc>
                <a:spcPct val="100000"/>
              </a:lnSpc>
              <a:spcBef>
                <a:spcPts val="0"/>
              </a:spcBef>
              <a:spcAft>
                <a:spcPts val="0"/>
              </a:spcAft>
              <a:buClr>
                <a:srgbClr val="F2B254"/>
              </a:buClr>
              <a:buSzPct val="100000"/>
              <a:buNone/>
            </a:pPr>
            <a:r>
              <a:rPr lang="en-US" sz="2600" b="1" noProof="1">
                <a:solidFill>
                  <a:srgbClr val="C6C0AA"/>
                </a:solidFill>
                <a:effectLst>
                  <a:outerShdw blurRad="38100" dist="38100" dir="2700000" algn="tl">
                    <a:srgbClr val="000000">
                      <a:alpha val="43137"/>
                    </a:srgbClr>
                  </a:outerShdw>
                </a:effectLst>
                <a:latin typeface="Consolas" pitchFamily="49" charset="0"/>
                <a:cs typeface="Consolas" pitchFamily="49" charset="0"/>
              </a:rPr>
              <a:t>// Normal method? Too long. </a:t>
            </a:r>
          </a:p>
          <a:p>
            <a:pPr marL="0" lvl="1" indent="0">
              <a:lnSpc>
                <a:spcPct val="100000"/>
              </a:lnSpc>
              <a:spcBef>
                <a:spcPts val="0"/>
              </a:spcBef>
              <a:spcAft>
                <a:spcPts val="0"/>
              </a:spcAft>
              <a:buClr>
                <a:srgbClr val="F2B254"/>
              </a:buClr>
              <a:buSzPct val="100000"/>
              <a:buNone/>
            </a:pPr>
            <a:r>
              <a:rPr lang="en-US" sz="2600" b="1" noProof="1">
                <a:solidFill>
                  <a:srgbClr val="C6C0AA"/>
                </a:solidFill>
                <a:effectLst>
                  <a:outerShdw blurRad="38100" dist="38100" dir="2700000" algn="tl">
                    <a:srgbClr val="000000">
                      <a:alpha val="43137"/>
                    </a:srgbClr>
                  </a:outerShdw>
                </a:effectLst>
                <a:latin typeface="Consolas" pitchFamily="49" charset="0"/>
                <a:cs typeface="Consolas" pitchFamily="49" charset="0"/>
              </a:rPr>
              <a:t>// You can try with JSON.stringify(JSON.parse(objA)).</a:t>
            </a:r>
          </a:p>
          <a:p>
            <a:pPr marL="0" lvl="1" indent="0">
              <a:lnSpc>
                <a:spcPct val="100000"/>
              </a:lnSpc>
              <a:spcBef>
                <a:spcPts val="0"/>
              </a:spcBef>
              <a:spcAft>
                <a:spcPts val="0"/>
              </a:spcAft>
              <a:buClr>
                <a:srgbClr val="F2B254"/>
              </a:buClr>
              <a:buSzPct val="100000"/>
              <a:buNone/>
            </a:pPr>
            <a:r>
              <a:rPr lang="en-US" sz="2600" b="1" noProof="1">
                <a:solidFill>
                  <a:srgbClr val="C6C0AA"/>
                </a:solidFill>
                <a:effectLst>
                  <a:outerShdw blurRad="38100" dist="38100" dir="2700000" algn="tl">
                    <a:srgbClr val="000000">
                      <a:alpha val="43137"/>
                    </a:srgbClr>
                  </a:outerShdw>
                </a:effectLst>
                <a:latin typeface="Consolas" pitchFamily="49" charset="0"/>
                <a:cs typeface="Consolas" pitchFamily="49" charset="0"/>
              </a:rPr>
              <a:t>// But it won't include methods.</a:t>
            </a:r>
            <a:endParaRPr lang="it-IT" sz="2600" b="1" noProof="1">
              <a:solidFill>
                <a:srgbClr val="C6C0AA"/>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6" name="Text Placeholder 5"/>
          <p:cNvSpPr txBox="1">
            <a:spLocks/>
          </p:cNvSpPr>
          <p:nvPr/>
        </p:nvSpPr>
        <p:spPr>
          <a:xfrm>
            <a:off x="504726" y="4277452"/>
            <a:ext cx="10771286" cy="1818548"/>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numCol="1"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let _ = require('lodash');</a:t>
            </a: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endParaRPr lang="bg-BG"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let objB = _.</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cloneDeep</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(objA);</a:t>
            </a: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objB === objA </a:t>
            </a:r>
            <a:r>
              <a:rPr lang="it-IT" sz="2600" b="1" noProof="1">
                <a:solidFill>
                  <a:srgbClr val="C6C0AA"/>
                </a:solidFill>
                <a:effectLst>
                  <a:outerShdw blurRad="38100" dist="38100" dir="2700000" algn="tl">
                    <a:srgbClr val="000000">
                      <a:alpha val="43137"/>
                    </a:srgbClr>
                  </a:outerShdw>
                </a:effectLst>
                <a:latin typeface="Consolas" pitchFamily="49" charset="0"/>
                <a:cs typeface="Consolas" pitchFamily="49" charset="0"/>
              </a:rPr>
              <a:t>// false</a:t>
            </a:r>
          </a:p>
        </p:txBody>
      </p:sp>
      <p:sp>
        <p:nvSpPr>
          <p:cNvPr id="7" name="Title 3"/>
          <p:cNvSpPr txBox="1">
            <a:spLocks/>
          </p:cNvSpPr>
          <p:nvPr/>
        </p:nvSpPr>
        <p:spPr>
          <a:xfrm>
            <a:off x="531812" y="3080220"/>
            <a:ext cx="9577597" cy="1110780"/>
          </a:xfrm>
          <a:prstGeom prst="rect">
            <a:avLst/>
          </a:prstGeom>
        </p:spPr>
        <p:txBody>
          <a:bodyPr vert="horz" lIns="108000" tIns="36000" rIns="108000" bIns="36000" rtlCol="0" anchor="ctr" anchorCtr="0">
            <a:normAutofit/>
          </a:bodyPr>
          <a:lstStyle>
            <a:lvl1pPr algn="l" defTabSz="1218987" rtl="0" eaLnBrk="1" latinLnBrk="0" hangingPunct="1">
              <a:lnSpc>
                <a:spcPct val="90000"/>
              </a:lnSpc>
              <a:spcBef>
                <a:spcPct val="0"/>
              </a:spcBef>
              <a:buNone/>
              <a:defRPr sz="4000" b="1" kern="1200">
                <a:solidFill>
                  <a:srgbClr val="F3BE60"/>
                </a:solidFill>
                <a:effectLst/>
                <a:latin typeface="+mj-lt"/>
                <a:ea typeface="+mj-ea"/>
                <a:cs typeface="+mj-cs"/>
              </a:defRPr>
            </a:lvl1pPr>
          </a:lstStyle>
          <a:p>
            <a:pPr algn="ctr"/>
            <a:r>
              <a:rPr lang="en-US" dirty="0"/>
              <a:t>VS</a:t>
            </a:r>
          </a:p>
        </p:txBody>
      </p:sp>
    </p:spTree>
    <p:extLst>
      <p:ext uri="{BB962C8B-B14F-4D97-AF65-F5344CB8AC3E}">
        <p14:creationId xmlns:p14="http://schemas.microsoft.com/office/powerpoint/2010/main" val="239924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1"/>
              <a:t>ESLint</a:t>
            </a:r>
          </a:p>
        </p:txBody>
      </p:sp>
      <p:sp>
        <p:nvSpPr>
          <p:cNvPr id="3" name="Текстов контейнер 2"/>
          <p:cNvSpPr>
            <a:spLocks noGrp="1"/>
          </p:cNvSpPr>
          <p:nvPr>
            <p:ph type="body" idx="1"/>
          </p:nvPr>
        </p:nvSpPr>
        <p:spPr/>
        <p:txBody>
          <a:bodyPr/>
          <a:lstStyle/>
          <a:p>
            <a:r>
              <a:rPr lang="en-US" dirty="0"/>
              <a:t>Pluggable Linting</a:t>
            </a:r>
          </a:p>
        </p:txBody>
      </p:sp>
      <p:sp>
        <p:nvSpPr>
          <p:cNvPr id="2" name="Slide Number Placeholder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28</a:t>
            </a:fld>
            <a:endParaRPr lang="en-US" dirty="0"/>
          </a:p>
        </p:txBody>
      </p:sp>
      <p:pic>
        <p:nvPicPr>
          <p:cNvPr id="5" name="Picture 2" descr="Резултат с изображение за eslint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138100">
            <a:off x="4486698" y="1841019"/>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11583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29</a:t>
            </a:fld>
            <a:endParaRPr lang="en-US" dirty="0"/>
          </a:p>
        </p:txBody>
      </p:sp>
      <p:sp>
        <p:nvSpPr>
          <p:cNvPr id="3" name="Content Placeholder 2"/>
          <p:cNvSpPr>
            <a:spLocks noGrp="1"/>
          </p:cNvSpPr>
          <p:nvPr>
            <p:ph idx="1"/>
          </p:nvPr>
        </p:nvSpPr>
        <p:spPr/>
        <p:txBody>
          <a:bodyPr numCol="1"/>
          <a:lstStyle/>
          <a:p>
            <a:r>
              <a:rPr lang="en-US" noProof="1"/>
              <a:t>ESLint is a </a:t>
            </a:r>
            <a:r>
              <a:rPr lang="en-US" dirty="0">
                <a:solidFill>
                  <a:schemeClr val="tx2">
                    <a:lumMod val="75000"/>
                  </a:schemeClr>
                </a:solidFill>
              </a:rPr>
              <a:t>tool</a:t>
            </a:r>
            <a:r>
              <a:rPr lang="en-US" dirty="0"/>
              <a:t> which keeps track of code for inconsistent content (</a:t>
            </a:r>
            <a:r>
              <a:rPr lang="en-US" dirty="0">
                <a:solidFill>
                  <a:schemeClr val="tx2">
                    <a:lumMod val="75000"/>
                  </a:schemeClr>
                </a:solidFill>
              </a:rPr>
              <a:t>typos</a:t>
            </a:r>
            <a:r>
              <a:rPr lang="en-US" dirty="0"/>
              <a:t>, </a:t>
            </a:r>
            <a:r>
              <a:rPr lang="en-US" noProof="1">
                <a:solidFill>
                  <a:schemeClr val="tx2">
                    <a:lumMod val="75000"/>
                  </a:schemeClr>
                </a:solidFill>
              </a:rPr>
              <a:t>formatting </a:t>
            </a:r>
            <a:r>
              <a:rPr lang="en-US" noProof="1"/>
              <a:t>etc</a:t>
            </a:r>
            <a:r>
              <a:rPr lang="en-US" dirty="0"/>
              <a:t>)</a:t>
            </a:r>
          </a:p>
          <a:p>
            <a:pPr lvl="1"/>
            <a:r>
              <a:rPr lang="en-US" dirty="0"/>
              <a:t>Main purpose is to </a:t>
            </a:r>
            <a:r>
              <a:rPr lang="en-US" dirty="0">
                <a:solidFill>
                  <a:schemeClr val="tx2">
                    <a:lumMod val="75000"/>
                  </a:schemeClr>
                </a:solidFill>
              </a:rPr>
              <a:t>reduce</a:t>
            </a:r>
            <a:r>
              <a:rPr lang="en-US" dirty="0"/>
              <a:t>  </a:t>
            </a:r>
            <a:r>
              <a:rPr lang="en-US" dirty="0">
                <a:solidFill>
                  <a:schemeClr val="tx2">
                    <a:lumMod val="75000"/>
                  </a:schemeClr>
                </a:solidFill>
              </a:rPr>
              <a:t>bugs</a:t>
            </a:r>
            <a:r>
              <a:rPr lang="en-US" dirty="0"/>
              <a:t> and make the </a:t>
            </a:r>
            <a:r>
              <a:rPr lang="en-US" dirty="0">
                <a:solidFill>
                  <a:schemeClr val="tx2">
                    <a:lumMod val="75000"/>
                  </a:schemeClr>
                </a:solidFill>
              </a:rPr>
              <a:t>code </a:t>
            </a:r>
            <a:r>
              <a:rPr lang="en-US" dirty="0"/>
              <a:t>more </a:t>
            </a:r>
            <a:r>
              <a:rPr lang="en-US" dirty="0">
                <a:solidFill>
                  <a:schemeClr val="tx2">
                    <a:lumMod val="75000"/>
                  </a:schemeClr>
                </a:solidFill>
              </a:rPr>
              <a:t>readable</a:t>
            </a:r>
            <a:endParaRPr lang="en-US" dirty="0"/>
          </a:p>
          <a:p>
            <a:pPr lvl="1"/>
            <a:r>
              <a:rPr lang="en-US" dirty="0"/>
              <a:t>It's done by following </a:t>
            </a:r>
            <a:r>
              <a:rPr lang="en-US" dirty="0">
                <a:solidFill>
                  <a:schemeClr val="tx2">
                    <a:lumMod val="75000"/>
                  </a:schemeClr>
                </a:solidFill>
              </a:rPr>
              <a:t>rules</a:t>
            </a:r>
            <a:r>
              <a:rPr lang="en-US" dirty="0"/>
              <a:t> which can be configured</a:t>
            </a:r>
          </a:p>
        </p:txBody>
      </p:sp>
      <p:sp>
        <p:nvSpPr>
          <p:cNvPr id="4" name="Title 3"/>
          <p:cNvSpPr>
            <a:spLocks noGrp="1"/>
          </p:cNvSpPr>
          <p:nvPr>
            <p:ph type="title"/>
          </p:nvPr>
        </p:nvSpPr>
        <p:spPr/>
        <p:txBody>
          <a:bodyPr/>
          <a:lstStyle/>
          <a:p>
            <a:r>
              <a:rPr lang="en-US" noProof="1"/>
              <a:t>ESLint</a:t>
            </a:r>
          </a:p>
        </p:txBody>
      </p:sp>
      <p:sp>
        <p:nvSpPr>
          <p:cNvPr id="8" name="Text Placeholder 5"/>
          <p:cNvSpPr txBox="1">
            <a:spLocks/>
          </p:cNvSpPr>
          <p:nvPr/>
        </p:nvSpPr>
        <p:spPr>
          <a:xfrm>
            <a:off x="1799375" y="4267200"/>
            <a:ext cx="8590075" cy="2218657"/>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numCol="1"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a:t>
            </a:r>
            <a:r>
              <a:rPr lang="it-IT" sz="26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rules</a:t>
            </a: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 </a:t>
            </a: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"semi": ["error", "always"], </a:t>
            </a: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"quotes": ["error", "double"] }</a:t>
            </a:r>
          </a:p>
          <a:p>
            <a:pPr marL="0" lvl="1" indent="0">
              <a:lnSpc>
                <a:spcPct val="100000"/>
              </a:lnSpc>
              <a:spcBef>
                <a:spcPts val="0"/>
              </a:spcBef>
              <a:spcAft>
                <a:spcPts val="0"/>
              </a:spcAft>
              <a:buClr>
                <a:srgbClr val="F2B254"/>
              </a:buClr>
              <a:buSzPct val="100000"/>
              <a:buNone/>
            </a:pPr>
            <a:r>
              <a:rPr lang="it-IT"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a:t>
            </a:r>
            <a:endParaRPr lang="it-IT" sz="2600" b="1" noProof="1">
              <a:solidFill>
                <a:srgbClr val="C6C0AA"/>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2362300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a:t>
            </a:fld>
            <a:endParaRPr lang="en-US" dirty="0"/>
          </a:p>
        </p:txBody>
      </p:sp>
      <p:sp>
        <p:nvSpPr>
          <p:cNvPr id="3" name="Content Placeholder 2"/>
          <p:cNvSpPr>
            <a:spLocks noGrp="1"/>
          </p:cNvSpPr>
          <p:nvPr>
            <p:ph idx="1"/>
          </p:nvPr>
        </p:nvSpPr>
        <p:spPr>
          <a:xfrm>
            <a:off x="190413" y="1151121"/>
            <a:ext cx="11804822" cy="5373881"/>
          </a:xfrm>
        </p:spPr>
        <p:txBody>
          <a:bodyPr>
            <a:normAutofit/>
          </a:bodyPr>
          <a:lstStyle/>
          <a:p>
            <a:pPr marL="0" indent="0" algn="ctr">
              <a:buNone/>
            </a:pPr>
            <a:endParaRPr lang="bg-BG" b="1" dirty="0"/>
          </a:p>
          <a:p>
            <a:pPr marL="0" indent="0" algn="ctr">
              <a:buNone/>
            </a:pPr>
            <a:r>
              <a:rPr lang="en-US" sz="8800" b="1" dirty="0">
                <a:solidFill>
                  <a:schemeClr val="tx2">
                    <a:lumMod val="75000"/>
                  </a:schemeClr>
                </a:solidFill>
              </a:rPr>
              <a:t>sli.do</a:t>
            </a:r>
            <a:r>
              <a:rPr lang="en-US" sz="6000" b="1" dirty="0"/>
              <a:t/>
            </a:r>
            <a:br>
              <a:rPr lang="en-US" sz="6000" b="1" dirty="0"/>
            </a:br>
            <a:r>
              <a:rPr lang="en-US" sz="11500" b="1" noProof="1"/>
              <a:t>#</a:t>
            </a:r>
            <a:r>
              <a:rPr lang="en-US" sz="11500" b="1" noProof="1" smtClean="0"/>
              <a:t>JSCORE</a:t>
            </a:r>
            <a:endParaRPr lang="en-US" noProof="1"/>
          </a:p>
        </p:txBody>
      </p:sp>
      <p:sp>
        <p:nvSpPr>
          <p:cNvPr id="4" name="Title 3"/>
          <p:cNvSpPr>
            <a:spLocks noGrp="1"/>
          </p:cNvSpPr>
          <p:nvPr>
            <p:ph type="title"/>
          </p:nvPr>
        </p:nvSpPr>
        <p:spPr/>
        <p:txBody>
          <a:bodyPr/>
          <a:lstStyle/>
          <a:p>
            <a:r>
              <a:rPr lang="en-US"/>
              <a:t>Have a Question?</a:t>
            </a:r>
            <a:endParaRPr lang="en-US" dirty="0"/>
          </a:p>
        </p:txBody>
      </p:sp>
    </p:spTree>
    <p:extLst>
      <p:ext uri="{BB962C8B-B14F-4D97-AF65-F5344CB8AC3E}">
        <p14:creationId xmlns:p14="http://schemas.microsoft.com/office/powerpoint/2010/main" val="4021829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a:t>
            </a:r>
          </a:p>
        </p:txBody>
      </p:sp>
      <p:sp>
        <p:nvSpPr>
          <p:cNvPr id="3" name="Текстов контейнер 2"/>
          <p:cNvSpPr>
            <a:spLocks noGrp="1"/>
          </p:cNvSpPr>
          <p:nvPr>
            <p:ph type="body" idx="1"/>
          </p:nvPr>
        </p:nvSpPr>
        <p:spPr>
          <a:xfrm>
            <a:off x="1446212" y="5754968"/>
            <a:ext cx="8938472" cy="719034"/>
          </a:xfrm>
        </p:spPr>
        <p:txBody>
          <a:bodyPr/>
          <a:lstStyle/>
          <a:p>
            <a:r>
              <a:rPr lang="en-US" dirty="0"/>
              <a:t>Configuring </a:t>
            </a:r>
            <a:r>
              <a:rPr lang="en-US" noProof="1"/>
              <a:t>ESLint</a:t>
            </a:r>
          </a:p>
        </p:txBody>
      </p:sp>
      <p:sp>
        <p:nvSpPr>
          <p:cNvPr id="2" name="Slide Number Placeholder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30</a:t>
            </a:fld>
            <a:endParaRPr lang="en-US" dirty="0"/>
          </a:p>
        </p:txBody>
      </p:sp>
      <p:pic>
        <p:nvPicPr>
          <p:cNvPr id="6146" name="Picture 2" descr="Резултат с изображение за ESlint 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5812" y="2133600"/>
            <a:ext cx="8099194" cy="2495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1065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лавие 3"/>
          <p:cNvSpPr>
            <a:spLocks noGrp="1"/>
          </p:cNvSpPr>
          <p:nvPr>
            <p:ph type="title"/>
          </p:nvPr>
        </p:nvSpPr>
        <p:spPr/>
        <p:txBody>
          <a:bodyPr/>
          <a:lstStyle/>
          <a:p>
            <a:r>
              <a:rPr lang="en-US" dirty="0"/>
              <a:t>Electron.js</a:t>
            </a:r>
          </a:p>
        </p:txBody>
      </p:sp>
      <p:sp>
        <p:nvSpPr>
          <p:cNvPr id="5" name="Текстов контейнер 4"/>
          <p:cNvSpPr>
            <a:spLocks noGrp="1"/>
          </p:cNvSpPr>
          <p:nvPr>
            <p:ph type="body" idx="1"/>
          </p:nvPr>
        </p:nvSpPr>
        <p:spPr>
          <a:xfrm>
            <a:off x="1217612" y="5754968"/>
            <a:ext cx="9167072" cy="692873"/>
          </a:xfrm>
        </p:spPr>
        <p:txBody>
          <a:bodyPr/>
          <a:lstStyle/>
          <a:p>
            <a:r>
              <a:rPr lang="en-US" noProof="1"/>
              <a:t>Javascript Framework for Desktop apps</a:t>
            </a:r>
          </a:p>
        </p:txBody>
      </p:sp>
      <p:sp>
        <p:nvSpPr>
          <p:cNvPr id="2" name="Контейнер за номер на слайда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31</a:t>
            </a:fld>
            <a:endParaRPr lang="en-US" dirty="0"/>
          </a:p>
        </p:txBody>
      </p:sp>
      <p:pic>
        <p:nvPicPr>
          <p:cNvPr id="6" name="Picture 12" descr="Резултат с изображение за electron js logo transparen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0548" y="228600"/>
            <a:ext cx="8181199" cy="5784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04996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номер на слайда 1"/>
          <p:cNvSpPr>
            <a:spLocks noGrp="1"/>
          </p:cNvSpPr>
          <p:nvPr>
            <p:ph type="sldNum" sz="quarter" idx="4"/>
          </p:nvPr>
        </p:nvSpPr>
        <p:spPr/>
        <p:txBody>
          <a:bodyPr/>
          <a:lstStyle/>
          <a:p>
            <a:fld id="{C014DD1E-5D91-48A3-AD6D-45FBA980D106}" type="slidenum">
              <a:rPr lang="en-US" smtClean="0"/>
              <a:pPr/>
              <a:t>32</a:t>
            </a:fld>
            <a:endParaRPr lang="en-US" dirty="0"/>
          </a:p>
        </p:txBody>
      </p:sp>
      <p:sp>
        <p:nvSpPr>
          <p:cNvPr id="3" name="Контейнер за съдържание 2"/>
          <p:cNvSpPr>
            <a:spLocks noGrp="1"/>
          </p:cNvSpPr>
          <p:nvPr>
            <p:ph idx="1"/>
          </p:nvPr>
        </p:nvSpPr>
        <p:spPr/>
        <p:txBody>
          <a:bodyPr>
            <a:normAutofit lnSpcReduction="10000"/>
          </a:bodyPr>
          <a:lstStyle/>
          <a:p>
            <a:r>
              <a:rPr lang="bg-BG" dirty="0"/>
              <a:t>О</a:t>
            </a:r>
            <a:r>
              <a:rPr lang="en-US" dirty="0"/>
              <a:t>pen-source </a:t>
            </a:r>
            <a:r>
              <a:rPr lang="en-US" dirty="0">
                <a:solidFill>
                  <a:schemeClr val="tx2">
                    <a:lumMod val="75000"/>
                  </a:schemeClr>
                </a:solidFill>
              </a:rPr>
              <a:t>framework</a:t>
            </a:r>
            <a:r>
              <a:rPr lang="en-US" dirty="0"/>
              <a:t> developed by GitHub</a:t>
            </a:r>
            <a:endParaRPr lang="bg-BG" dirty="0"/>
          </a:p>
          <a:p>
            <a:pPr lvl="1"/>
            <a:r>
              <a:rPr lang="en-US" dirty="0"/>
              <a:t>You can build </a:t>
            </a:r>
            <a:r>
              <a:rPr lang="en-US" dirty="0">
                <a:solidFill>
                  <a:schemeClr val="tx2">
                    <a:lumMod val="75000"/>
                  </a:schemeClr>
                </a:solidFill>
              </a:rPr>
              <a:t>desktop</a:t>
            </a:r>
            <a:r>
              <a:rPr lang="en-US" dirty="0"/>
              <a:t> applications using the </a:t>
            </a:r>
            <a:r>
              <a:rPr lang="en-US" dirty="0">
                <a:solidFill>
                  <a:schemeClr val="tx2">
                    <a:lumMod val="75000"/>
                  </a:schemeClr>
                </a:solidFill>
              </a:rPr>
              <a:t>Node.js</a:t>
            </a:r>
            <a:r>
              <a:rPr lang="en-US" dirty="0"/>
              <a:t> runtime and the </a:t>
            </a:r>
            <a:r>
              <a:rPr lang="en-US" dirty="0">
                <a:solidFill>
                  <a:schemeClr val="tx2">
                    <a:lumMod val="75000"/>
                  </a:schemeClr>
                </a:solidFill>
              </a:rPr>
              <a:t>Chromium</a:t>
            </a:r>
            <a:r>
              <a:rPr lang="en-US" dirty="0"/>
              <a:t> web browser</a:t>
            </a:r>
          </a:p>
          <a:p>
            <a:r>
              <a:rPr lang="en-US" dirty="0"/>
              <a:t>For the </a:t>
            </a:r>
            <a:r>
              <a:rPr lang="en-US" dirty="0">
                <a:solidFill>
                  <a:schemeClr val="tx2">
                    <a:lumMod val="75000"/>
                  </a:schemeClr>
                </a:solidFill>
              </a:rPr>
              <a:t>view</a:t>
            </a:r>
            <a:r>
              <a:rPr lang="en-US" dirty="0"/>
              <a:t> rendering you can use the very same </a:t>
            </a:r>
            <a:r>
              <a:rPr lang="en-US" dirty="0">
                <a:solidFill>
                  <a:schemeClr val="tx2">
                    <a:lumMod val="75000"/>
                  </a:schemeClr>
                </a:solidFill>
              </a:rPr>
              <a:t>HTML</a:t>
            </a:r>
            <a:r>
              <a:rPr lang="en-US" dirty="0"/>
              <a:t> and </a:t>
            </a:r>
            <a:r>
              <a:rPr lang="en-US" dirty="0">
                <a:solidFill>
                  <a:schemeClr val="tx2">
                    <a:lumMod val="75000"/>
                  </a:schemeClr>
                </a:solidFill>
              </a:rPr>
              <a:t>CSS</a:t>
            </a:r>
            <a:r>
              <a:rPr lang="en-US" dirty="0"/>
              <a:t> you already use in the web browser</a:t>
            </a:r>
          </a:p>
          <a:p>
            <a:r>
              <a:rPr lang="en-US" dirty="0"/>
              <a:t>Apps made with Electron.js</a:t>
            </a:r>
          </a:p>
          <a:p>
            <a:pPr lvl="1"/>
            <a:r>
              <a:rPr lang="en-US" dirty="0">
                <a:hlinkClick r:id="rId2"/>
              </a:rPr>
              <a:t>VS Code</a:t>
            </a:r>
            <a:endParaRPr lang="en-US" dirty="0"/>
          </a:p>
          <a:p>
            <a:pPr lvl="1"/>
            <a:r>
              <a:rPr lang="en-US" dirty="0"/>
              <a:t>Postman</a:t>
            </a:r>
          </a:p>
          <a:p>
            <a:pPr lvl="1"/>
            <a:r>
              <a:rPr lang="en-US" dirty="0">
                <a:hlinkClick r:id="rId3"/>
              </a:rPr>
              <a:t>Atom</a:t>
            </a:r>
            <a:endParaRPr lang="en-US" dirty="0"/>
          </a:p>
        </p:txBody>
      </p:sp>
      <p:sp>
        <p:nvSpPr>
          <p:cNvPr id="4" name="Заглавие 3"/>
          <p:cNvSpPr>
            <a:spLocks noGrp="1"/>
          </p:cNvSpPr>
          <p:nvPr>
            <p:ph type="title"/>
          </p:nvPr>
        </p:nvSpPr>
        <p:spPr/>
        <p:txBody>
          <a:bodyPr/>
          <a:lstStyle/>
          <a:p>
            <a:r>
              <a:rPr lang="en-US" dirty="0"/>
              <a:t>Electron.js</a:t>
            </a:r>
          </a:p>
        </p:txBody>
      </p:sp>
      <p:pic>
        <p:nvPicPr>
          <p:cNvPr id="1028" name="Picture 4" descr="Резултат с изображение за vs code log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66928" y="4114800"/>
            <a:ext cx="1143001" cy="114300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Резултат с изображение за postman logo"/>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13789" y="5105398"/>
            <a:ext cx="1143001" cy="114300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Резултат с изображение за atom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38821" y="4964580"/>
            <a:ext cx="1424639" cy="1424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7491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030"/>
                                        </p:tgtEl>
                                        <p:attrNameLst>
                                          <p:attrName>style.visibility</p:attrName>
                                        </p:attrNameLst>
                                      </p:cBhvr>
                                      <p:to>
                                        <p:strVal val="visible"/>
                                      </p:to>
                                    </p:set>
                                    <p:animEffect transition="in" filter="fade">
                                      <p:cBhvr>
                                        <p:cTn id="25" dur="500"/>
                                        <p:tgtEl>
                                          <p:spTgt spid="1030"/>
                                        </p:tgtEl>
                                      </p:cBhvr>
                                    </p:animEffect>
                                  </p:childTnLst>
                                </p:cTn>
                              </p:par>
                              <p:par>
                                <p:cTn id="26" presetID="10" presetClass="entr" presetSubtype="0" fill="hold" nodeType="withEffect">
                                  <p:stCondLst>
                                    <p:cond delay="0"/>
                                  </p:stCondLst>
                                  <p:childTnLst>
                                    <p:set>
                                      <p:cBhvr>
                                        <p:cTn id="27" dur="1" fill="hold">
                                          <p:stCondLst>
                                            <p:cond delay="0"/>
                                          </p:stCondLst>
                                        </p:cTn>
                                        <p:tgtEl>
                                          <p:spTgt spid="1028"/>
                                        </p:tgtEl>
                                        <p:attrNameLst>
                                          <p:attrName>style.visibility</p:attrName>
                                        </p:attrNameLst>
                                      </p:cBhvr>
                                      <p:to>
                                        <p:strVal val="visible"/>
                                      </p:to>
                                    </p:set>
                                    <p:animEffect transition="in" filter="fade">
                                      <p:cBhvr>
                                        <p:cTn id="28" dur="500"/>
                                        <p:tgtEl>
                                          <p:spTgt spid="1028"/>
                                        </p:tgtEl>
                                      </p:cBhvr>
                                    </p:animEffect>
                                  </p:childTnLst>
                                </p:cTn>
                              </p:par>
                              <p:par>
                                <p:cTn id="29" presetID="10" presetClass="entr" presetSubtype="0" fill="hold" nodeType="withEffect">
                                  <p:stCondLst>
                                    <p:cond delay="0"/>
                                  </p:stCondLst>
                                  <p:childTnLst>
                                    <p:set>
                                      <p:cBhvr>
                                        <p:cTn id="30" dur="1" fill="hold">
                                          <p:stCondLst>
                                            <p:cond delay="0"/>
                                          </p:stCondLst>
                                        </p:cTn>
                                        <p:tgtEl>
                                          <p:spTgt spid="1032"/>
                                        </p:tgtEl>
                                        <p:attrNameLst>
                                          <p:attrName>style.visibility</p:attrName>
                                        </p:attrNameLst>
                                      </p:cBhvr>
                                      <p:to>
                                        <p:strVal val="visible"/>
                                      </p:to>
                                    </p:set>
                                    <p:animEffect transition="in" filter="fade">
                                      <p:cBhvr>
                                        <p:cTn id="31" dur="500"/>
                                        <p:tgtEl>
                                          <p:spTgt spid="1032"/>
                                        </p:tgtEl>
                                      </p:cBhvr>
                                    </p:animEffec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childTnLst>
                                </p:cTn>
                              </p:par>
                            </p:childTnLst>
                          </p:cTn>
                        </p:par>
                        <p:par>
                          <p:cTn id="36" fill="hold">
                            <p:stCondLst>
                              <p:cond delay="1000"/>
                            </p:stCondLst>
                            <p:childTnLst>
                              <p:par>
                                <p:cTn id="37" presetID="10" presetClass="entr" presetSubtype="0" fill="hold" nodeType="after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fade">
                                      <p:cBhvr>
                                        <p:cTn id="39" dur="500"/>
                                        <p:tgtEl>
                                          <p:spTgt spid="3">
                                            <p:txEl>
                                              <p:pRg st="5" end="5"/>
                                            </p:txEl>
                                          </p:spTgt>
                                        </p:tgtEl>
                                      </p:cBhvr>
                                    </p:animEffect>
                                  </p:childTnLst>
                                </p:cTn>
                              </p:par>
                            </p:childTnLst>
                          </p:cTn>
                        </p:par>
                        <p:par>
                          <p:cTn id="40" fill="hold">
                            <p:stCondLst>
                              <p:cond delay="1500"/>
                            </p:stCondLst>
                            <p:childTnLst>
                              <p:par>
                                <p:cTn id="41" presetID="10" presetClass="entr" presetSubtype="0" fill="hold" nodeType="after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fade">
                                      <p:cBhvr>
                                        <p:cTn id="4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лавие 3"/>
          <p:cNvSpPr>
            <a:spLocks noGrp="1"/>
          </p:cNvSpPr>
          <p:nvPr>
            <p:ph type="title"/>
          </p:nvPr>
        </p:nvSpPr>
        <p:spPr/>
        <p:txBody>
          <a:bodyPr/>
          <a:lstStyle/>
          <a:p>
            <a:r>
              <a:rPr lang="en-US" dirty="0"/>
              <a:t>Demo</a:t>
            </a:r>
          </a:p>
        </p:txBody>
      </p:sp>
      <p:sp>
        <p:nvSpPr>
          <p:cNvPr id="5" name="Текстов контейнер 4"/>
          <p:cNvSpPr>
            <a:spLocks noGrp="1"/>
          </p:cNvSpPr>
          <p:nvPr>
            <p:ph type="body" idx="1"/>
          </p:nvPr>
        </p:nvSpPr>
        <p:spPr>
          <a:xfrm>
            <a:off x="1446212" y="5754968"/>
            <a:ext cx="8938472" cy="719034"/>
          </a:xfrm>
        </p:spPr>
        <p:txBody>
          <a:bodyPr/>
          <a:lstStyle/>
          <a:p>
            <a:r>
              <a:rPr lang="en-US" dirty="0"/>
              <a:t>Deploy our Web App as Desktop App</a:t>
            </a:r>
          </a:p>
        </p:txBody>
      </p:sp>
      <p:sp>
        <p:nvSpPr>
          <p:cNvPr id="2" name="Контейнер за номер на слайда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33</a:t>
            </a:fld>
            <a:endParaRPr lang="en-US" dirty="0"/>
          </a:p>
        </p:txBody>
      </p:sp>
      <p:pic>
        <p:nvPicPr>
          <p:cNvPr id="7" name="Picture 6" descr="http://www.freevectors.net/files/large/LaptopIcon.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8091" y="2590800"/>
            <a:ext cx="2301503" cy="2301503"/>
          </a:xfrm>
          <a:prstGeom prst="rect">
            <a:avLst/>
          </a:prstGeom>
          <a:noFill/>
          <a:extLst>
            <a:ext uri="{909E8E84-426E-40DD-AFC4-6F175D3DCCD1}">
              <a14:hiddenFill xmlns:a14="http://schemas.microsoft.com/office/drawing/2010/main">
                <a:solidFill>
                  <a:srgbClr val="FFFFFF"/>
                </a:solidFill>
              </a14:hiddenFill>
            </a:ext>
          </a:extLst>
        </p:spPr>
      </p:pic>
      <p:sp>
        <p:nvSpPr>
          <p:cNvPr id="3" name="Стрелка надясно 2"/>
          <p:cNvSpPr/>
          <p:nvPr/>
        </p:nvSpPr>
        <p:spPr>
          <a:xfrm>
            <a:off x="5229648" y="3414712"/>
            <a:ext cx="1245764" cy="724085"/>
          </a:xfrm>
          <a:prstGeom prst="rightArrow">
            <a:avLst/>
          </a:prstGeom>
          <a:solidFill>
            <a:srgbClr val="00E6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pic>
        <p:nvPicPr>
          <p:cNvPr id="15" name="Picture 12" descr="Резултат с изображение за electron js logo transparen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63747" y="2743200"/>
            <a:ext cx="1973865" cy="1395597"/>
          </a:xfrm>
          <a:prstGeom prst="rect">
            <a:avLst/>
          </a:prstGeom>
          <a:noFill/>
          <a:extLst>
            <a:ext uri="{909E8E84-426E-40DD-AFC4-6F175D3DCCD1}">
              <a14:hiddenFill xmlns:a14="http://schemas.microsoft.com/office/drawing/2010/main">
                <a:solidFill>
                  <a:srgbClr val="FFFFFF"/>
                </a:solidFill>
              </a14:hiddenFill>
            </a:ext>
          </a:extLst>
        </p:spPr>
      </p:pic>
      <p:pic>
        <p:nvPicPr>
          <p:cNvPr id="16" name="Картина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22613" y="2870839"/>
            <a:ext cx="1775672" cy="1775672"/>
          </a:xfrm>
          <a:prstGeom prst="rect">
            <a:avLst/>
          </a:prstGeom>
        </p:spPr>
      </p:pic>
      <p:sp>
        <p:nvSpPr>
          <p:cNvPr id="17" name="Текстово поле 16"/>
          <p:cNvSpPr txBox="1"/>
          <p:nvPr/>
        </p:nvSpPr>
        <p:spPr>
          <a:xfrm>
            <a:off x="3556744" y="3515144"/>
            <a:ext cx="956929" cy="523220"/>
          </a:xfrm>
          <a:prstGeom prst="rect">
            <a:avLst/>
          </a:prstGeom>
          <a:noFill/>
        </p:spPr>
        <p:txBody>
          <a:bodyPr wrap="none" rtlCol="0">
            <a:spAutoFit/>
          </a:bodyPr>
          <a:lstStyle/>
          <a:p>
            <a:r>
              <a:rPr lang="en-US" sz="2800" dirty="0"/>
              <a:t>www</a:t>
            </a:r>
          </a:p>
        </p:txBody>
      </p:sp>
    </p:spTree>
    <p:extLst>
      <p:ext uri="{BB962C8B-B14F-4D97-AF65-F5344CB8AC3E}">
        <p14:creationId xmlns:p14="http://schemas.microsoft.com/office/powerpoint/2010/main" val="42027929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C:\Users\Ivan\Desktop\elements_presentations\summary_pic.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65518" y="1447800"/>
            <a:ext cx="3091494" cy="2293473"/>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p:cNvSpPr>
            <a:spLocks noGrp="1"/>
          </p:cNvSpPr>
          <p:nvPr>
            <p:ph type="sldNum" sz="quarter" idx="4"/>
          </p:nvPr>
        </p:nvSpPr>
        <p:spPr/>
        <p:txBody>
          <a:bodyPr/>
          <a:lstStyle/>
          <a:p>
            <a:fld id="{C014DD1E-5D91-48A3-AD6D-45FBA980D106}" type="slidenum">
              <a:rPr lang="en-US" smtClean="0"/>
              <a:pPr/>
              <a:t>34</a:t>
            </a:fld>
            <a:endParaRPr lang="en-US" dirty="0"/>
          </a:p>
        </p:txBody>
      </p:sp>
      <p:sp>
        <p:nvSpPr>
          <p:cNvPr id="5" name="Content Placeholder 4"/>
          <p:cNvSpPr>
            <a:spLocks noGrp="1"/>
          </p:cNvSpPr>
          <p:nvPr>
            <p:ph idx="1"/>
          </p:nvPr>
        </p:nvSpPr>
        <p:spPr>
          <a:xfrm>
            <a:off x="190413" y="1151121"/>
            <a:ext cx="8494799" cy="5570355"/>
          </a:xfrm>
        </p:spPr>
        <p:txBody>
          <a:bodyPr>
            <a:normAutofit/>
          </a:bodyPr>
          <a:lstStyle/>
          <a:p>
            <a:r>
              <a:rPr lang="en-US" sz="3200" noProof="1">
                <a:solidFill>
                  <a:schemeClr val="tx2">
                    <a:lumMod val="75000"/>
                  </a:schemeClr>
                </a:solidFill>
              </a:rPr>
              <a:t>Webpack</a:t>
            </a:r>
            <a:r>
              <a:rPr lang="en-US" sz="3200" noProof="1"/>
              <a:t>/Grunt/Gulp </a:t>
            </a:r>
            <a:r>
              <a:rPr lang="en-US" sz="3200" noProof="1">
                <a:solidFill>
                  <a:schemeClr val="tx2">
                    <a:lumMod val="75000"/>
                  </a:schemeClr>
                </a:solidFill>
              </a:rPr>
              <a:t>tools</a:t>
            </a:r>
            <a:r>
              <a:rPr lang="en-US" sz="3200" noProof="1"/>
              <a:t> help with the deployment process of our application.</a:t>
            </a:r>
          </a:p>
          <a:p>
            <a:r>
              <a:rPr lang="en-US" sz="3200" noProof="1">
                <a:solidFill>
                  <a:schemeClr val="tx2">
                    <a:lumMod val="75000"/>
                  </a:schemeClr>
                </a:solidFill>
              </a:rPr>
              <a:t>Lodash</a:t>
            </a:r>
            <a:r>
              <a:rPr lang="en-US" sz="3200" noProof="1"/>
              <a:t> is fast and reliable </a:t>
            </a:r>
            <a:r>
              <a:rPr lang="en-US" sz="3200" noProof="1">
                <a:solidFill>
                  <a:schemeClr val="tx2">
                    <a:lumMod val="75000"/>
                  </a:schemeClr>
                </a:solidFill>
              </a:rPr>
              <a:t>library</a:t>
            </a:r>
            <a:r>
              <a:rPr lang="en-US" sz="3200" noProof="1"/>
              <a:t> which extends how we can work with objects, arrays etc.</a:t>
            </a:r>
          </a:p>
          <a:p>
            <a:r>
              <a:rPr lang="en-US" sz="3200" noProof="1">
                <a:solidFill>
                  <a:schemeClr val="tx2">
                    <a:lumMod val="75000"/>
                  </a:schemeClr>
                </a:solidFill>
              </a:rPr>
              <a:t>ESLint</a:t>
            </a:r>
            <a:r>
              <a:rPr lang="en-US" sz="3200" noProof="1"/>
              <a:t> helps you follow the best practices for writing good code.</a:t>
            </a:r>
          </a:p>
          <a:p>
            <a:r>
              <a:rPr lang="en-US" sz="3200" noProof="1">
                <a:solidFill>
                  <a:schemeClr val="tx2">
                    <a:lumMod val="75000"/>
                  </a:schemeClr>
                </a:solidFill>
              </a:rPr>
              <a:t>Electron.js </a:t>
            </a:r>
            <a:r>
              <a:rPr lang="en-US" sz="3200" noProof="1"/>
              <a:t>gives the functionality to create </a:t>
            </a:r>
            <a:r>
              <a:rPr lang="en-US" sz="3200" noProof="1">
                <a:solidFill>
                  <a:schemeClr val="tx2">
                    <a:lumMod val="75000"/>
                  </a:schemeClr>
                </a:solidFill>
              </a:rPr>
              <a:t>desktop</a:t>
            </a:r>
            <a:r>
              <a:rPr lang="en-US" sz="3200" noProof="1"/>
              <a:t> </a:t>
            </a:r>
            <a:r>
              <a:rPr lang="en-US" sz="3200" noProof="1">
                <a:solidFill>
                  <a:schemeClr val="tx2">
                    <a:lumMod val="75000"/>
                  </a:schemeClr>
                </a:solidFill>
              </a:rPr>
              <a:t>app</a:t>
            </a:r>
            <a:r>
              <a:rPr lang="en-US" sz="3200" noProof="1"/>
              <a:t> using </a:t>
            </a:r>
            <a:r>
              <a:rPr lang="en-US" sz="3200" noProof="1">
                <a:solidFill>
                  <a:schemeClr val="tx2">
                    <a:lumMod val="75000"/>
                  </a:schemeClr>
                </a:solidFill>
              </a:rPr>
              <a:t>Javascript</a:t>
            </a:r>
          </a:p>
          <a:p>
            <a:endParaRPr lang="en-US" sz="3200" dirty="0"/>
          </a:p>
          <a:p>
            <a:endParaRPr lang="en-US" sz="3200" dirty="0"/>
          </a:p>
          <a:p>
            <a:endParaRPr lang="en-US" sz="3200" dirty="0"/>
          </a:p>
          <a:p>
            <a:endParaRPr lang="en-US" sz="3200" dirty="0"/>
          </a:p>
        </p:txBody>
      </p:sp>
      <p:sp>
        <p:nvSpPr>
          <p:cNvPr id="4" name="Title 3"/>
          <p:cNvSpPr>
            <a:spLocks noGrp="1"/>
          </p:cNvSpPr>
          <p:nvPr>
            <p:ph type="title"/>
          </p:nvPr>
        </p:nvSpPr>
        <p:spPr/>
        <p:txBody>
          <a:bodyPr/>
          <a:lstStyle/>
          <a:p>
            <a:r>
              <a:rPr lang="en-US" dirty="0"/>
              <a:t>Summary</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47835" y="4267200"/>
            <a:ext cx="2009177" cy="2009177"/>
          </a:xfrm>
          <a:prstGeom prst="rect">
            <a:avLst/>
          </a:prstGeom>
        </p:spPr>
      </p:pic>
    </p:spTree>
    <p:extLst>
      <p:ext uri="{BB962C8B-B14F-4D97-AF65-F5344CB8AC3E}">
        <p14:creationId xmlns:p14="http://schemas.microsoft.com/office/powerpoint/2010/main" val="1389399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normAutofit/>
          </a:bodyPr>
          <a:lstStyle/>
          <a:p>
            <a:r>
              <a:rPr lang="en-US" dirty="0"/>
              <a:t>JS Tools and Libraries</a:t>
            </a:r>
          </a:p>
        </p:txBody>
      </p:sp>
      <p:sp>
        <p:nvSpPr>
          <p:cNvPr id="3" name="Text Placeholder 2"/>
          <p:cNvSpPr>
            <a:spLocks noGrp="1"/>
          </p:cNvSpPr>
          <p:nvPr>
            <p:ph type="body" sz="quarter" idx="10"/>
          </p:nvPr>
        </p:nvSpPr>
        <p:spPr>
          <a:xfrm>
            <a:off x="1529384" y="6400802"/>
            <a:ext cx="10482604" cy="351754"/>
          </a:xfrm>
        </p:spPr>
        <p:txBody>
          <a:bodyPr/>
          <a:lstStyle/>
          <a:p>
            <a:r>
              <a:rPr lang="en-US" dirty="0">
                <a:hlinkClick r:id="rId3"/>
              </a:rPr>
              <a:t>https://softuni.bg/courses/</a:t>
            </a:r>
            <a:endParaRPr lang="en-US" dirty="0"/>
          </a:p>
        </p:txBody>
      </p:sp>
      <p:pic>
        <p:nvPicPr>
          <p:cNvPr id="13" name="Picture 12">
            <a:hlinkClick r:id="rId4"/>
          </p:cNvPr>
          <p:cNvPicPr>
            <a:picLocks noChangeAspect="1"/>
          </p:cNvPicPr>
          <p:nvPr/>
        </p:nvPicPr>
        <p:blipFill rotWithShape="1">
          <a:blip r:embed="rId5"/>
          <a:srcRect l="-16203" r="-16203"/>
          <a:stretch/>
        </p:blipFill>
        <p:spPr>
          <a:xfrm>
            <a:off x="303212" y="1246226"/>
            <a:ext cx="2763622" cy="957764"/>
          </a:xfrm>
          <a:prstGeom prst="roundRect">
            <a:avLst>
              <a:gd name="adj" fmla="val 3159"/>
            </a:avLst>
          </a:prstGeom>
          <a:solidFill>
            <a:schemeClr val="tx1"/>
          </a:solidFill>
        </p:spPr>
      </p:pic>
      <p:pic>
        <p:nvPicPr>
          <p:cNvPr id="14" name="Picture 13">
            <a:hlinkClick r:id="rId6"/>
          </p:cNvPr>
          <p:cNvPicPr>
            <a:picLocks noChangeAspect="1"/>
          </p:cNvPicPr>
          <p:nvPr/>
        </p:nvPicPr>
        <p:blipFill rotWithShape="1">
          <a:blip r:embed="rId7"/>
          <a:srcRect l="-5908" r="-5908"/>
          <a:stretch/>
        </p:blipFill>
        <p:spPr>
          <a:xfrm>
            <a:off x="3787285" y="1254944"/>
            <a:ext cx="2763621" cy="949046"/>
          </a:xfrm>
          <a:prstGeom prst="roundRect">
            <a:avLst>
              <a:gd name="adj" fmla="val 3159"/>
            </a:avLst>
          </a:prstGeom>
          <a:solidFill>
            <a:schemeClr val="tx1"/>
          </a:solidFill>
        </p:spPr>
      </p:pic>
      <p:pic>
        <p:nvPicPr>
          <p:cNvPr id="16" name="Picture 15">
            <a:hlinkClick r:id="rId8"/>
          </p:cNvPr>
          <p:cNvPicPr>
            <a:picLocks noChangeAspect="1"/>
          </p:cNvPicPr>
          <p:nvPr/>
        </p:nvPicPr>
        <p:blipFill rotWithShape="1">
          <a:blip r:embed="rId9"/>
          <a:srcRect l="-25003" r="-25003"/>
          <a:stretch/>
        </p:blipFill>
        <p:spPr>
          <a:xfrm>
            <a:off x="7271357" y="4002018"/>
            <a:ext cx="4614255" cy="949046"/>
          </a:xfrm>
          <a:prstGeom prst="roundRect">
            <a:avLst>
              <a:gd name="adj" fmla="val 2953"/>
            </a:avLst>
          </a:prstGeom>
          <a:solidFill>
            <a:schemeClr val="tx1"/>
          </a:solidFill>
        </p:spPr>
      </p:pic>
      <p:pic>
        <p:nvPicPr>
          <p:cNvPr id="17" name="Picture 16">
            <a:hlinkClick r:id="rId10"/>
          </p:cNvPr>
          <p:cNvPicPr>
            <a:picLocks noChangeAspect="1"/>
          </p:cNvPicPr>
          <p:nvPr/>
        </p:nvPicPr>
        <p:blipFill rotWithShape="1">
          <a:blip r:embed="rId11"/>
          <a:srcRect l="-705" r="-705"/>
          <a:stretch/>
        </p:blipFill>
        <p:spPr>
          <a:xfrm>
            <a:off x="7271357" y="5375554"/>
            <a:ext cx="4614255" cy="949046"/>
          </a:xfrm>
          <a:prstGeom prst="roundRect">
            <a:avLst>
              <a:gd name="adj" fmla="val 3159"/>
            </a:avLst>
          </a:prstGeom>
          <a:solidFill>
            <a:schemeClr val="tx1"/>
          </a:solidFill>
        </p:spPr>
      </p:pic>
      <p:pic>
        <p:nvPicPr>
          <p:cNvPr id="18" name="Picture 17">
            <a:hlinkClick r:id="rId12"/>
          </p:cNvPr>
          <p:cNvPicPr>
            <a:picLocks noChangeAspect="1"/>
          </p:cNvPicPr>
          <p:nvPr/>
        </p:nvPicPr>
        <p:blipFill rotWithShape="1">
          <a:blip r:embed="rId13"/>
          <a:srcRect t="-66530" b="-59505"/>
          <a:stretch/>
        </p:blipFill>
        <p:spPr>
          <a:xfrm>
            <a:off x="7271357" y="2619763"/>
            <a:ext cx="4614255" cy="957764"/>
          </a:xfrm>
          <a:prstGeom prst="roundRect">
            <a:avLst>
              <a:gd name="adj" fmla="val 3159"/>
            </a:avLst>
          </a:prstGeom>
          <a:solidFill>
            <a:schemeClr val="tx1"/>
          </a:solidFill>
        </p:spPr>
      </p:pic>
      <p:pic>
        <p:nvPicPr>
          <p:cNvPr id="20" name="Picture 19">
            <a:hlinkClick r:id="rId14"/>
          </p:cNvPr>
          <p:cNvPicPr>
            <a:picLocks noChangeAspect="1"/>
          </p:cNvPicPr>
          <p:nvPr/>
        </p:nvPicPr>
        <p:blipFill rotWithShape="1">
          <a:blip r:embed="rId15"/>
          <a:srcRect l="-14709" r="-14709"/>
          <a:stretch/>
        </p:blipFill>
        <p:spPr>
          <a:xfrm>
            <a:off x="303212" y="5375554"/>
            <a:ext cx="2763622" cy="949046"/>
          </a:xfrm>
          <a:prstGeom prst="roundRect">
            <a:avLst>
              <a:gd name="adj" fmla="val 3159"/>
            </a:avLst>
          </a:prstGeom>
          <a:solidFill>
            <a:schemeClr val="tx1"/>
          </a:solidFill>
        </p:spPr>
      </p:pic>
      <p:pic>
        <p:nvPicPr>
          <p:cNvPr id="21" name="Picture 20">
            <a:hlinkClick r:id="rId16"/>
          </p:cNvPr>
          <p:cNvPicPr>
            <a:picLocks noChangeAspect="1"/>
          </p:cNvPicPr>
          <p:nvPr/>
        </p:nvPicPr>
        <p:blipFill>
          <a:blip r:embed="rId17"/>
          <a:stretch>
            <a:fillRect/>
          </a:stretch>
        </p:blipFill>
        <p:spPr>
          <a:xfrm>
            <a:off x="3787284" y="5375554"/>
            <a:ext cx="2763622" cy="949046"/>
          </a:xfrm>
          <a:prstGeom prst="roundRect">
            <a:avLst>
              <a:gd name="adj" fmla="val 3159"/>
            </a:avLst>
          </a:prstGeom>
        </p:spPr>
      </p:pic>
      <p:pic>
        <p:nvPicPr>
          <p:cNvPr id="24" name="Picture 23">
            <a:hlinkClick r:id="rId18"/>
          </p:cNvPr>
          <p:cNvPicPr>
            <a:picLocks noChangeAspect="1"/>
          </p:cNvPicPr>
          <p:nvPr/>
        </p:nvPicPr>
        <p:blipFill rotWithShape="1">
          <a:blip r:embed="rId19"/>
          <a:srcRect l="-9951" r="-9951"/>
          <a:stretch/>
        </p:blipFill>
        <p:spPr>
          <a:xfrm>
            <a:off x="7271357" y="1246226"/>
            <a:ext cx="4614254" cy="949046"/>
          </a:xfrm>
          <a:prstGeom prst="roundRect">
            <a:avLst>
              <a:gd name="adj" fmla="val 3159"/>
            </a:avLst>
          </a:prstGeom>
          <a:solidFill>
            <a:schemeClr val="tx1"/>
          </a:solidFill>
        </p:spPr>
      </p:pic>
    </p:spTree>
    <p:extLst>
      <p:ext uri="{BB962C8B-B14F-4D97-AF65-F5344CB8AC3E}">
        <p14:creationId xmlns:p14="http://schemas.microsoft.com/office/powerpoint/2010/main" val="13513187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License</a:t>
            </a:r>
          </a:p>
        </p:txBody>
      </p:sp>
      <p:sp>
        <p:nvSpPr>
          <p:cNvPr id="3" name="Content Placeholder 2"/>
          <p:cNvSpPr>
            <a:spLocks noGrp="1"/>
          </p:cNvSpPr>
          <p:nvPr>
            <p:ph idx="4294967295"/>
          </p:nvPr>
        </p:nvSpPr>
        <p:spPr>
          <a:xfrm>
            <a:off x="190413" y="1151121"/>
            <a:ext cx="11804822" cy="5570355"/>
          </a:xfrm>
        </p:spPr>
        <p:txBody>
          <a:bodyPr>
            <a:normAutofit/>
          </a:bodyPr>
          <a:lstStyle/>
          <a:p>
            <a:r>
              <a:rPr lang="en-US" dirty="0"/>
              <a:t>This course (slides, examples, demos, videos, homework, etc.)</a:t>
            </a:r>
            <a:br>
              <a:rPr lang="en-US" dirty="0"/>
            </a:br>
            <a:r>
              <a:rPr lang="en-US" dirty="0"/>
              <a:t>is licensed under the "</a:t>
            </a:r>
            <a:r>
              <a:rPr lang="en-US" dirty="0">
                <a:hlinkClick r:id="rId3"/>
              </a:rPr>
              <a:t>Creative Commons </a:t>
            </a:r>
            <a:r>
              <a:rPr lang="en-US" noProof="1">
                <a:hlinkClick r:id="rId3"/>
              </a:rPr>
              <a:t>Attribution-NonCommercial-ShareAlike</a:t>
            </a:r>
            <a:r>
              <a:rPr lang="en-US" dirty="0">
                <a:hlinkClick r:id="rId3"/>
              </a:rPr>
              <a:t> 4.0 International</a:t>
            </a:r>
            <a:r>
              <a:rPr lang="en-US" dirty="0"/>
              <a:t>" license</a:t>
            </a:r>
            <a:endParaRPr lang="bg-BG" dirty="0"/>
          </a:p>
        </p:txBody>
      </p:sp>
      <p:sp>
        <p:nvSpPr>
          <p:cNvPr id="4" name="Slide Number Placeholder 3"/>
          <p:cNvSpPr>
            <a:spLocks noGrp="1"/>
          </p:cNvSpPr>
          <p:nvPr>
            <p:ph type="sldNum" sz="quarter" idx="4"/>
          </p:nvPr>
        </p:nvSpPr>
        <p:spPr>
          <a:xfrm>
            <a:off x="11566412" y="6525002"/>
            <a:ext cx="428822" cy="196477"/>
          </a:xfrm>
        </p:spPr>
        <p:txBody>
          <a:bodyPr/>
          <a:lstStyle/>
          <a:p>
            <a:fld id="{C014DD1E-5D91-48A3-AD6D-45FBA980D106}" type="slidenum">
              <a:rPr lang="en-US" smtClean="0"/>
              <a:pPr/>
              <a:t>36</a:t>
            </a:fld>
            <a:endParaRPr lang="en-US" dirty="0"/>
          </a:p>
        </p:txBody>
      </p:sp>
      <p:pic>
        <p:nvPicPr>
          <p:cNvPr id="8" name="Picture 4">
            <a:hlinkClick r:id="rId3" tooltip="This work is licensed under the &quot;Creative Commons Attribution-NonCommercial-ShareAlike 4.0 International&quot; license"/>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3322592" y="3700180"/>
            <a:ext cx="5540866" cy="1938620"/>
          </a:xfrm>
          <a:prstGeom prst="roundRect">
            <a:avLst>
              <a:gd name="adj" fmla="val 4326"/>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6474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259899" y="103056"/>
            <a:ext cx="9074150" cy="936625"/>
          </a:xfrm>
        </p:spPr>
        <p:txBody>
          <a:bodyPr>
            <a:normAutofit/>
          </a:bodyPr>
          <a:lstStyle/>
          <a:p>
            <a:r>
              <a:rPr lang="en-US" dirty="0"/>
              <a:t>Free Trainings @ Software University</a:t>
            </a:r>
          </a:p>
        </p:txBody>
      </p:sp>
      <p:sp>
        <p:nvSpPr>
          <p:cNvPr id="4" name="Content Placeholder 3"/>
          <p:cNvSpPr>
            <a:spLocks noGrp="1"/>
          </p:cNvSpPr>
          <p:nvPr>
            <p:ph idx="4294967295"/>
          </p:nvPr>
        </p:nvSpPr>
        <p:spPr>
          <a:xfrm>
            <a:off x="259899" y="1039681"/>
            <a:ext cx="9434513" cy="5639378"/>
          </a:xfrm>
        </p:spPr>
        <p:txBody>
          <a:bodyPr>
            <a:noAutofit/>
          </a:bodyPr>
          <a:lstStyle/>
          <a:p>
            <a:pPr>
              <a:lnSpc>
                <a:spcPct val="100000"/>
              </a:lnSpc>
            </a:pPr>
            <a:r>
              <a:rPr lang="en-US" sz="3200" dirty="0"/>
              <a:t>Software University Foundation – </a:t>
            </a:r>
            <a:r>
              <a:rPr lang="en-US" sz="3200" noProof="1">
                <a:hlinkClick r:id="rId3"/>
              </a:rPr>
              <a:t>softuni.org</a:t>
            </a:r>
            <a:endParaRPr lang="en-US" sz="3200" noProof="1"/>
          </a:p>
          <a:p>
            <a:pPr>
              <a:lnSpc>
                <a:spcPct val="100000"/>
              </a:lnSpc>
            </a:pPr>
            <a:r>
              <a:rPr lang="en-US" sz="3200" dirty="0"/>
              <a:t>Software University – High-Quality Education, Profession and Job for Software Developers</a:t>
            </a:r>
          </a:p>
          <a:p>
            <a:pPr lvl="1">
              <a:lnSpc>
                <a:spcPct val="100000"/>
              </a:lnSpc>
            </a:pPr>
            <a:r>
              <a:rPr lang="en-US" sz="2900" noProof="1">
                <a:hlinkClick r:id="rId4"/>
              </a:rPr>
              <a:t>softuni.bg</a:t>
            </a:r>
            <a:r>
              <a:rPr lang="en-US" sz="2900" noProof="1"/>
              <a:t> </a:t>
            </a:r>
          </a:p>
          <a:p>
            <a:pPr marL="304747" lvl="1" indent="-304747">
              <a:lnSpc>
                <a:spcPct val="100000"/>
              </a:lnSpc>
              <a:buClr>
                <a:srgbClr val="F2B254"/>
              </a:buClr>
              <a:buSzPct val="100000"/>
              <a:tabLst>
                <a:tab pos="282575" algn="l"/>
              </a:tabLst>
            </a:pPr>
            <a:r>
              <a:rPr lang="en-US" dirty="0"/>
              <a:t>Software University @ Facebook</a:t>
            </a:r>
          </a:p>
          <a:p>
            <a:pPr lvl="1">
              <a:lnSpc>
                <a:spcPct val="100000"/>
              </a:lnSpc>
              <a:tabLst>
                <a:tab pos="282575" algn="l"/>
              </a:tabLst>
            </a:pPr>
            <a:r>
              <a:rPr lang="en-US" sz="2900" noProof="1">
                <a:hlinkClick r:id="rId5"/>
              </a:rPr>
              <a:t>facebook.com/SoftwareUniversity</a:t>
            </a:r>
            <a:endParaRPr lang="en-US" sz="2900" noProof="1"/>
          </a:p>
          <a:p>
            <a:pPr marL="304747" lvl="1" indent="-304747">
              <a:lnSpc>
                <a:spcPct val="100000"/>
              </a:lnSpc>
              <a:buClr>
                <a:srgbClr val="F2B254"/>
              </a:buClr>
              <a:buSzPct val="100000"/>
              <a:tabLst>
                <a:tab pos="282575" algn="l"/>
              </a:tabLst>
            </a:pPr>
            <a:r>
              <a:rPr lang="en-US" noProof="1"/>
              <a:t>Software University Forums</a:t>
            </a:r>
          </a:p>
          <a:p>
            <a:pPr marL="609494" lvl="2" indent="-304747">
              <a:lnSpc>
                <a:spcPct val="100000"/>
              </a:lnSpc>
              <a:buClr>
                <a:srgbClr val="F2B254"/>
              </a:buClr>
              <a:buSzPct val="100000"/>
              <a:tabLst>
                <a:tab pos="282575" algn="l"/>
              </a:tabLst>
            </a:pPr>
            <a:r>
              <a:rPr lang="en-US" dirty="0">
                <a:hlinkClick r:id="rId6"/>
              </a:rPr>
              <a:t>forum.softuni.bg</a:t>
            </a:r>
            <a:endParaRPr lang="en-US" noProof="1"/>
          </a:p>
        </p:txBody>
      </p:sp>
      <p:pic>
        <p:nvPicPr>
          <p:cNvPr id="9" name="Picture 8" descr="http://softuni.bg" title="Software University">
            <a:hlinkClick r:id="rId4" tooltip="Software University"/>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726400" y="1594686"/>
            <a:ext cx="1701050" cy="1570200"/>
          </a:xfrm>
          <a:prstGeom prst="rect">
            <a:avLst/>
          </a:prstGeom>
          <a:ln w="12700">
            <a:solidFill>
              <a:srgbClr val="55438F">
                <a:alpha val="70000"/>
              </a:srgbClr>
            </a:solidFill>
          </a:ln>
        </p:spPr>
      </p:pic>
      <p:pic>
        <p:nvPicPr>
          <p:cNvPr id="10" name="Picture 9" descr="http://softuni.org" title="Software University Foundation">
            <a:hlinkClick r:id="rId3" tooltip="Software University Foundation"/>
          </p:cNvPr>
          <p:cNvPicPr>
            <a:picLocks noChangeAspect="1"/>
          </p:cNvPicPr>
          <p:nvPr/>
        </p:nvPicPr>
        <p:blipFill rotWithShape="1">
          <a:blip r:embed="rId8" cstate="print">
            <a:extLst>
              <a:ext uri="{28A0092B-C50C-407E-A947-70E740481C1C}">
                <a14:useLocalDpi xmlns:a14="http://schemas.microsoft.com/office/drawing/2010/main"/>
              </a:ext>
            </a:extLst>
          </a:blip>
          <a:srcRect l="-5359" t="-15226" r="-5359" b="-15226"/>
          <a:stretch/>
        </p:blipFill>
        <p:spPr>
          <a:xfrm>
            <a:off x="9457098" y="466964"/>
            <a:ext cx="2269870" cy="874916"/>
          </a:xfrm>
          <a:prstGeom prst="roundRect">
            <a:avLst>
              <a:gd name="adj" fmla="val 3940"/>
            </a:avLst>
          </a:prstGeom>
          <a:solidFill>
            <a:srgbClr val="231F20">
              <a:alpha val="50000"/>
            </a:srgbClr>
          </a:solidFill>
          <a:ln>
            <a:solidFill>
              <a:schemeClr val="accent1">
                <a:lumMod val="75000"/>
                <a:alpha val="40000"/>
              </a:schemeClr>
            </a:solidFill>
          </a:ln>
        </p:spPr>
      </p:pic>
      <p:pic>
        <p:nvPicPr>
          <p:cNvPr id="11" name="Picture 4" descr="http://www.facebook.com/SoftwareUniversity" title="Software University @ Facebook">
            <a:hlinkClick r:id="rId9" tooltip="Software University @ Facebook"/>
          </p:cNvPr>
          <p:cNvPicPr>
            <a:picLocks noChangeAspect="1" noChangeArrowheads="1"/>
          </p:cNvPicPr>
          <p:nvPr/>
        </p:nvPicPr>
        <p:blipFill rotWithShape="1">
          <a:blip r:embed="rId10" cstate="print">
            <a:extLst>
              <a:ext uri="{28A0092B-C50C-407E-A947-70E740481C1C}">
                <a14:useLocalDpi xmlns:a14="http://schemas.microsoft.com/office/drawing/2010/main"/>
              </a:ext>
            </a:extLst>
          </a:blip>
          <a:srcRect/>
          <a:stretch/>
        </p:blipFill>
        <p:spPr bwMode="auto">
          <a:xfrm>
            <a:off x="10075536" y="3512062"/>
            <a:ext cx="1003954" cy="10175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http://forum.softuni.bg" title="Software University - Forum">
            <a:hlinkClick r:id="rId6" tooltip="Software University Discussion Forum"/>
          </p:cNvPr>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10109334" y="4876800"/>
            <a:ext cx="970156" cy="965726"/>
          </a:xfrm>
          <a:prstGeom prst="rect">
            <a:avLst/>
          </a:prstGeom>
        </p:spPr>
      </p:pic>
      <p:pic>
        <p:nvPicPr>
          <p:cNvPr id="5" name="Picture 4">
            <a:hlinkClick r:id="rId4"/>
          </p:cNvPr>
          <p:cNvPicPr>
            <a:picLocks noChangeAspect="1"/>
          </p:cNvPicPr>
          <p:nvPr/>
        </p:nvPicPr>
        <p:blipFill>
          <a:blip r:embed="rId12"/>
          <a:stretch>
            <a:fillRect/>
          </a:stretch>
        </p:blipFill>
        <p:spPr>
          <a:xfrm>
            <a:off x="6762304" y="3093954"/>
            <a:ext cx="2286198" cy="2493480"/>
          </a:xfrm>
          <a:prstGeom prst="rect">
            <a:avLst/>
          </a:prstGeom>
        </p:spPr>
      </p:pic>
    </p:spTree>
    <p:extLst>
      <p:ext uri="{BB962C8B-B14F-4D97-AF65-F5344CB8AC3E}">
        <p14:creationId xmlns:p14="http://schemas.microsoft.com/office/powerpoint/2010/main" val="17552279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4</a:t>
            </a:fld>
            <a:endParaRPr lang="en-US" dirty="0"/>
          </a:p>
        </p:txBody>
      </p:sp>
      <p:sp>
        <p:nvSpPr>
          <p:cNvPr id="4" name="Title 3"/>
          <p:cNvSpPr>
            <a:spLocks noGrp="1"/>
          </p:cNvSpPr>
          <p:nvPr>
            <p:ph type="title"/>
          </p:nvPr>
        </p:nvSpPr>
        <p:spPr/>
        <p:txBody>
          <a:bodyPr/>
          <a:lstStyle/>
          <a:p>
            <a:r>
              <a:rPr lang="en-US" dirty="0"/>
              <a:t>Why Automate?</a:t>
            </a:r>
          </a:p>
        </p:txBody>
      </p:sp>
      <p:sp>
        <p:nvSpPr>
          <p:cNvPr id="5" name="TextBox 4"/>
          <p:cNvSpPr txBox="1"/>
          <p:nvPr/>
        </p:nvSpPr>
        <p:spPr>
          <a:xfrm>
            <a:off x="1141412" y="2146700"/>
            <a:ext cx="9906000" cy="769441"/>
          </a:xfrm>
          <a:prstGeom prst="rect">
            <a:avLst/>
          </a:prstGeom>
          <a:noFill/>
        </p:spPr>
        <p:txBody>
          <a:bodyPr wrap="square" rtlCol="0">
            <a:spAutoFit/>
          </a:bodyPr>
          <a:lstStyle/>
          <a:p>
            <a:pPr algn="ctr"/>
            <a:r>
              <a:rPr lang="en-US" sz="4400" dirty="0"/>
              <a:t>JavaScript does not need to be compiled</a:t>
            </a:r>
            <a:endParaRPr lang="en-US" sz="4000" dirty="0"/>
          </a:p>
        </p:txBody>
      </p:sp>
      <p:sp>
        <p:nvSpPr>
          <p:cNvPr id="6" name="TextBox 5"/>
          <p:cNvSpPr txBox="1"/>
          <p:nvPr/>
        </p:nvSpPr>
        <p:spPr>
          <a:xfrm>
            <a:off x="1141412" y="3886200"/>
            <a:ext cx="9906000" cy="769441"/>
          </a:xfrm>
          <a:prstGeom prst="rect">
            <a:avLst/>
          </a:prstGeom>
          <a:noFill/>
        </p:spPr>
        <p:txBody>
          <a:bodyPr wrap="square" rtlCol="0">
            <a:spAutoFit/>
          </a:bodyPr>
          <a:lstStyle/>
          <a:p>
            <a:pPr algn="ctr"/>
            <a:r>
              <a:rPr lang="en-US" sz="4400" dirty="0"/>
              <a:t>…Right?</a:t>
            </a:r>
            <a:endParaRPr lang="en-US" sz="4000" dirty="0"/>
          </a:p>
        </p:txBody>
      </p:sp>
    </p:spTree>
    <p:extLst>
      <p:ext uri="{BB962C8B-B14F-4D97-AF65-F5344CB8AC3E}">
        <p14:creationId xmlns:p14="http://schemas.microsoft.com/office/powerpoint/2010/main" val="2110949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5</a:t>
            </a:fld>
            <a:endParaRPr lang="en-US" dirty="0"/>
          </a:p>
        </p:txBody>
      </p:sp>
      <p:sp>
        <p:nvSpPr>
          <p:cNvPr id="4" name="Title 3"/>
          <p:cNvSpPr>
            <a:spLocks noGrp="1"/>
          </p:cNvSpPr>
          <p:nvPr>
            <p:ph type="title"/>
          </p:nvPr>
        </p:nvSpPr>
        <p:spPr/>
        <p:txBody>
          <a:bodyPr/>
          <a:lstStyle/>
          <a:p>
            <a:r>
              <a:rPr lang="en-US" dirty="0"/>
              <a:t>Modern Development Process</a:t>
            </a:r>
          </a:p>
        </p:txBody>
      </p:sp>
      <p:sp>
        <p:nvSpPr>
          <p:cNvPr id="5" name="TextBox 4"/>
          <p:cNvSpPr txBox="1"/>
          <p:nvPr/>
        </p:nvSpPr>
        <p:spPr>
          <a:xfrm>
            <a:off x="-839788" y="3392268"/>
            <a:ext cx="3505200" cy="646332"/>
          </a:xfrm>
          <a:prstGeom prst="rect">
            <a:avLst/>
          </a:prstGeom>
          <a:noFill/>
        </p:spPr>
        <p:txBody>
          <a:bodyPr wrap="square" rtlCol="0">
            <a:spAutoFit/>
          </a:bodyPr>
          <a:lstStyle/>
          <a:p>
            <a:pPr algn="ctr"/>
            <a:r>
              <a:rPr lang="en-US" sz="3600" dirty="0"/>
              <a:t>Write</a:t>
            </a:r>
            <a:endParaRPr lang="en-US" sz="3200" dirty="0"/>
          </a:p>
        </p:txBody>
      </p:sp>
      <p:sp>
        <p:nvSpPr>
          <p:cNvPr id="6" name="TextBox 5"/>
          <p:cNvSpPr txBox="1"/>
          <p:nvPr/>
        </p:nvSpPr>
        <p:spPr>
          <a:xfrm>
            <a:off x="1198475" y="3392268"/>
            <a:ext cx="3505200" cy="646332"/>
          </a:xfrm>
          <a:prstGeom prst="rect">
            <a:avLst/>
          </a:prstGeom>
          <a:noFill/>
        </p:spPr>
        <p:txBody>
          <a:bodyPr wrap="square" rtlCol="0">
            <a:spAutoFit/>
          </a:bodyPr>
          <a:lstStyle/>
          <a:p>
            <a:pPr algn="ctr"/>
            <a:r>
              <a:rPr lang="en-US" sz="3600" dirty="0"/>
              <a:t>Lint</a:t>
            </a:r>
            <a:endParaRPr lang="en-US" sz="3200" dirty="0"/>
          </a:p>
        </p:txBody>
      </p:sp>
      <p:sp>
        <p:nvSpPr>
          <p:cNvPr id="7" name="TextBox 6"/>
          <p:cNvSpPr txBox="1"/>
          <p:nvPr/>
        </p:nvSpPr>
        <p:spPr>
          <a:xfrm>
            <a:off x="3236738" y="3392268"/>
            <a:ext cx="3505200" cy="646332"/>
          </a:xfrm>
          <a:prstGeom prst="rect">
            <a:avLst/>
          </a:prstGeom>
          <a:noFill/>
        </p:spPr>
        <p:txBody>
          <a:bodyPr wrap="square" rtlCol="0">
            <a:spAutoFit/>
          </a:bodyPr>
          <a:lstStyle/>
          <a:p>
            <a:pPr algn="ctr"/>
            <a:r>
              <a:rPr lang="en-US" sz="3600" noProof="1"/>
              <a:t>Transpile</a:t>
            </a:r>
            <a:endParaRPr lang="en-US" sz="3200" noProof="1"/>
          </a:p>
        </p:txBody>
      </p:sp>
      <p:sp>
        <p:nvSpPr>
          <p:cNvPr id="8" name="TextBox 7"/>
          <p:cNvSpPr txBox="1"/>
          <p:nvPr/>
        </p:nvSpPr>
        <p:spPr>
          <a:xfrm>
            <a:off x="5275001" y="3392268"/>
            <a:ext cx="3505200" cy="646332"/>
          </a:xfrm>
          <a:prstGeom prst="rect">
            <a:avLst/>
          </a:prstGeom>
          <a:noFill/>
        </p:spPr>
        <p:txBody>
          <a:bodyPr wrap="square" rtlCol="0">
            <a:spAutoFit/>
          </a:bodyPr>
          <a:lstStyle/>
          <a:p>
            <a:pPr algn="ctr"/>
            <a:r>
              <a:rPr lang="en-US" sz="3600" dirty="0"/>
              <a:t>Bundle</a:t>
            </a:r>
            <a:endParaRPr lang="en-US" sz="3200" dirty="0"/>
          </a:p>
        </p:txBody>
      </p:sp>
      <p:sp>
        <p:nvSpPr>
          <p:cNvPr id="9" name="TextBox 8"/>
          <p:cNvSpPr txBox="1"/>
          <p:nvPr/>
        </p:nvSpPr>
        <p:spPr>
          <a:xfrm>
            <a:off x="7313264" y="3392268"/>
            <a:ext cx="3505200" cy="646332"/>
          </a:xfrm>
          <a:prstGeom prst="rect">
            <a:avLst/>
          </a:prstGeom>
          <a:noFill/>
        </p:spPr>
        <p:txBody>
          <a:bodyPr wrap="square" rtlCol="0">
            <a:spAutoFit/>
          </a:bodyPr>
          <a:lstStyle/>
          <a:p>
            <a:pPr algn="ctr"/>
            <a:r>
              <a:rPr lang="en-US" sz="3600" dirty="0"/>
              <a:t>Minify</a:t>
            </a:r>
            <a:endParaRPr lang="en-US" sz="3200" dirty="0"/>
          </a:p>
        </p:txBody>
      </p:sp>
      <p:sp>
        <p:nvSpPr>
          <p:cNvPr id="10" name="TextBox 9"/>
          <p:cNvSpPr txBox="1"/>
          <p:nvPr/>
        </p:nvSpPr>
        <p:spPr>
          <a:xfrm>
            <a:off x="9351528" y="3392268"/>
            <a:ext cx="3505200" cy="646332"/>
          </a:xfrm>
          <a:prstGeom prst="rect">
            <a:avLst/>
          </a:prstGeom>
          <a:noFill/>
        </p:spPr>
        <p:txBody>
          <a:bodyPr wrap="square" rtlCol="0">
            <a:spAutoFit/>
          </a:bodyPr>
          <a:lstStyle/>
          <a:p>
            <a:pPr algn="ctr"/>
            <a:r>
              <a:rPr lang="en-US" sz="3600" dirty="0"/>
              <a:t>Deploy</a:t>
            </a:r>
            <a:endParaRPr lang="en-US" sz="3200" dirty="0"/>
          </a:p>
        </p:txBody>
      </p:sp>
      <p:sp>
        <p:nvSpPr>
          <p:cNvPr id="13" name="Arrow: Right 12"/>
          <p:cNvSpPr/>
          <p:nvPr/>
        </p:nvSpPr>
        <p:spPr>
          <a:xfrm>
            <a:off x="5865812" y="3513119"/>
            <a:ext cx="462703"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4" name="Arrow: Right 13"/>
          <p:cNvSpPr/>
          <p:nvPr/>
        </p:nvSpPr>
        <p:spPr>
          <a:xfrm>
            <a:off x="3465891" y="3513119"/>
            <a:ext cx="462703"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5" name="Arrow: Right 14"/>
          <p:cNvSpPr/>
          <p:nvPr/>
        </p:nvSpPr>
        <p:spPr>
          <a:xfrm>
            <a:off x="1752705" y="3513119"/>
            <a:ext cx="462703"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6" name="Arrow: Right 15"/>
          <p:cNvSpPr/>
          <p:nvPr/>
        </p:nvSpPr>
        <p:spPr>
          <a:xfrm>
            <a:off x="7923212" y="3513119"/>
            <a:ext cx="462703"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7" name="Arrow: Right 16"/>
          <p:cNvSpPr/>
          <p:nvPr/>
        </p:nvSpPr>
        <p:spPr>
          <a:xfrm>
            <a:off x="9862825" y="3513119"/>
            <a:ext cx="462703" cy="404629"/>
          </a:xfrm>
          <a:prstGeom prst="rightArrow">
            <a:avLst>
              <a:gd name="adj1" fmla="val 38947"/>
              <a:gd name="adj2" fmla="val 80396"/>
            </a:avLst>
          </a:prstGeom>
          <a:solidFill>
            <a:srgbClr val="A8C4F0">
              <a:alpha val="50196"/>
            </a:srgbClr>
          </a:solidFill>
          <a:ln>
            <a:solidFill>
              <a:srgbClr val="6C94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8" name="TextBox 17"/>
          <p:cNvSpPr txBox="1"/>
          <p:nvPr/>
        </p:nvSpPr>
        <p:spPr>
          <a:xfrm>
            <a:off x="3051914" y="4572000"/>
            <a:ext cx="6090498" cy="707886"/>
          </a:xfrm>
          <a:prstGeom prst="rect">
            <a:avLst/>
          </a:prstGeom>
          <a:noFill/>
        </p:spPr>
        <p:txBody>
          <a:bodyPr wrap="square" rtlCol="0">
            <a:spAutoFit/>
          </a:bodyPr>
          <a:lstStyle/>
          <a:p>
            <a:pPr algn="ctr"/>
            <a:r>
              <a:rPr lang="en-US" sz="4000" b="1" noProof="1">
                <a:solidFill>
                  <a:schemeClr val="tx2">
                    <a:lumMod val="75000"/>
                  </a:schemeClr>
                </a:solidFill>
                <a:effectLst>
                  <a:outerShdw blurRad="38100" dist="38100" dir="2700000" algn="tl">
                    <a:srgbClr val="000000">
                      <a:alpha val="43137"/>
                    </a:srgbClr>
                  </a:outerShdw>
                </a:effectLst>
              </a:rPr>
              <a:t>Optimize and Start over</a:t>
            </a:r>
            <a:endParaRPr lang="en-US" sz="3600" b="1" noProof="1">
              <a:solidFill>
                <a:schemeClr val="tx2">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7329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3" grpId="0" animBg="1"/>
      <p:bldP spid="14" grpId="0" animBg="1"/>
      <p:bldP spid="15" grpId="0" animBg="1"/>
      <p:bldP spid="16" grpId="0" animBg="1"/>
      <p:bldP spid="17" grpId="0" animBg="1"/>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6</a:t>
            </a:fld>
            <a:endParaRPr lang="en-US" dirty="0"/>
          </a:p>
        </p:txBody>
      </p:sp>
      <p:sp>
        <p:nvSpPr>
          <p:cNvPr id="3" name="Content Placeholder 2"/>
          <p:cNvSpPr>
            <a:spLocks noGrp="1"/>
          </p:cNvSpPr>
          <p:nvPr>
            <p:ph idx="1"/>
          </p:nvPr>
        </p:nvSpPr>
        <p:spPr/>
        <p:txBody>
          <a:bodyPr/>
          <a:lstStyle/>
          <a:p>
            <a:r>
              <a:rPr lang="en-US" noProof="1"/>
              <a:t>Build tools help us with the </a:t>
            </a:r>
            <a:r>
              <a:rPr lang="en-US" noProof="1">
                <a:solidFill>
                  <a:schemeClr val="tx2">
                    <a:lumMod val="75000"/>
                  </a:schemeClr>
                </a:solidFill>
              </a:rPr>
              <a:t>build</a:t>
            </a:r>
            <a:r>
              <a:rPr lang="en-US" noProof="1"/>
              <a:t> </a:t>
            </a:r>
            <a:r>
              <a:rPr lang="en-US" noProof="1">
                <a:solidFill>
                  <a:schemeClr val="tx2">
                    <a:lumMod val="75000"/>
                  </a:schemeClr>
                </a:solidFill>
              </a:rPr>
              <a:t>process</a:t>
            </a:r>
            <a:r>
              <a:rPr lang="en-US" noProof="1"/>
              <a:t> of our application</a:t>
            </a:r>
          </a:p>
          <a:p>
            <a:pPr lvl="1"/>
            <a:r>
              <a:rPr lang="en-US" noProof="1">
                <a:solidFill>
                  <a:schemeClr val="tx2">
                    <a:lumMod val="75000"/>
                  </a:schemeClr>
                </a:solidFill>
              </a:rPr>
              <a:t>Prepare scripts </a:t>
            </a:r>
            <a:r>
              <a:rPr lang="en-US" noProof="1"/>
              <a:t>for web (minify/uglify/concat)</a:t>
            </a:r>
          </a:p>
          <a:p>
            <a:pPr lvl="1"/>
            <a:r>
              <a:rPr lang="en-US" noProof="1">
                <a:solidFill>
                  <a:schemeClr val="tx2">
                    <a:lumMod val="75000"/>
                  </a:schemeClr>
                </a:solidFill>
              </a:rPr>
              <a:t>Run</a:t>
            </a:r>
            <a:r>
              <a:rPr lang="en-US" noProof="1"/>
              <a:t> Unit </a:t>
            </a:r>
            <a:r>
              <a:rPr lang="en-US" noProof="1">
                <a:solidFill>
                  <a:schemeClr val="tx2">
                    <a:lumMod val="75000"/>
                  </a:schemeClr>
                </a:solidFill>
              </a:rPr>
              <a:t>Tests </a:t>
            </a:r>
          </a:p>
          <a:p>
            <a:pPr lvl="1"/>
            <a:r>
              <a:rPr lang="en-US" noProof="1">
                <a:solidFill>
                  <a:schemeClr val="tx2">
                    <a:lumMod val="75000"/>
                  </a:schemeClr>
                </a:solidFill>
              </a:rPr>
              <a:t>Deploy</a:t>
            </a:r>
            <a:r>
              <a:rPr lang="en-US" noProof="1"/>
              <a:t> to Git, Cloud etc…</a:t>
            </a:r>
          </a:p>
          <a:p>
            <a:r>
              <a:rPr lang="en-US" noProof="1"/>
              <a:t>Famous tools are</a:t>
            </a:r>
          </a:p>
          <a:p>
            <a:pPr lvl="1"/>
            <a:r>
              <a:rPr lang="en-US" noProof="1">
                <a:hlinkClick r:id="rId2"/>
              </a:rPr>
              <a:t>Grunt</a:t>
            </a:r>
            <a:endParaRPr lang="en-US" noProof="1"/>
          </a:p>
          <a:p>
            <a:pPr lvl="1"/>
            <a:r>
              <a:rPr lang="en-US" noProof="1">
                <a:hlinkClick r:id="rId3"/>
              </a:rPr>
              <a:t>Gulp</a:t>
            </a:r>
            <a:endParaRPr lang="en-US" noProof="1"/>
          </a:p>
          <a:p>
            <a:pPr lvl="1"/>
            <a:r>
              <a:rPr lang="en-US" noProof="1">
                <a:hlinkClick r:id="rId4"/>
              </a:rPr>
              <a:t>Webpack</a:t>
            </a:r>
            <a:endParaRPr lang="en-US" noProof="1"/>
          </a:p>
          <a:p>
            <a:pPr marL="377887" lvl="1" indent="0">
              <a:buNone/>
            </a:pPr>
            <a:endParaRPr lang="en-US" noProof="1"/>
          </a:p>
        </p:txBody>
      </p:sp>
      <p:sp>
        <p:nvSpPr>
          <p:cNvPr id="4" name="Title 3"/>
          <p:cNvSpPr>
            <a:spLocks noGrp="1"/>
          </p:cNvSpPr>
          <p:nvPr>
            <p:ph type="title"/>
          </p:nvPr>
        </p:nvSpPr>
        <p:spPr/>
        <p:txBody>
          <a:bodyPr/>
          <a:lstStyle/>
          <a:p>
            <a:r>
              <a:rPr lang="en-US" dirty="0"/>
              <a:t>Build tools</a:t>
            </a:r>
          </a:p>
        </p:txBody>
      </p:sp>
      <p:pic>
        <p:nvPicPr>
          <p:cNvPr id="7" name="Picture 2" descr="Резултат с изображение за grunt"/>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7694611" y="2476750"/>
            <a:ext cx="1865741" cy="217944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Резултат с изображение за webpack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32440" y="3936298"/>
            <a:ext cx="2395041" cy="2395041"/>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descr="Резултат с изображение за gulp logo"/>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371012" y="3657600"/>
            <a:ext cx="1131728" cy="25314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7996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par>
                                <p:cTn id="31" presetID="10" presetClass="entr" presetSubtype="0" fill="hold"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par>
                                <p:cTn id="34" presetID="10" presetClass="entr" presetSubtype="0" fill="hold" nodeType="withEffect">
                                  <p:stCondLst>
                                    <p:cond delay="0"/>
                                  </p:stCondLst>
                                  <p:childTnLst>
                                    <p:set>
                                      <p:cBhvr>
                                        <p:cTn id="35" dur="1" fill="hold">
                                          <p:stCondLst>
                                            <p:cond delay="0"/>
                                          </p:stCondLst>
                                        </p:cTn>
                                        <p:tgtEl>
                                          <p:spTgt spid="10242"/>
                                        </p:tgtEl>
                                        <p:attrNameLst>
                                          <p:attrName>style.visibility</p:attrName>
                                        </p:attrNameLst>
                                      </p:cBhvr>
                                      <p:to>
                                        <p:strVal val="visible"/>
                                      </p:to>
                                    </p:set>
                                    <p:animEffect transition="in" filter="fade">
                                      <p:cBhvr>
                                        <p:cTn id="36" dur="500"/>
                                        <p:tgtEl>
                                          <p:spTgt spid="10242"/>
                                        </p:tgtEl>
                                      </p:cBhvr>
                                    </p:animEffect>
                                  </p:childTnLst>
                                </p:cTn>
                              </p:par>
                            </p:childTnLst>
                          </p:cTn>
                        </p:par>
                        <p:par>
                          <p:cTn id="37" fill="hold">
                            <p:stCondLst>
                              <p:cond delay="500"/>
                            </p:stCondLst>
                            <p:childTnLst>
                              <p:par>
                                <p:cTn id="38" presetID="10" presetClass="entr" presetSubtype="0" fill="hold" nodeType="after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500"/>
                                        <p:tgtEl>
                                          <p:spTgt spid="3">
                                            <p:txEl>
                                              <p:pRg st="5" end="5"/>
                                            </p:txEl>
                                          </p:spTgt>
                                        </p:tgtEl>
                                      </p:cBhvr>
                                    </p:animEffect>
                                  </p:childTnLst>
                                </p:cTn>
                              </p:par>
                            </p:childTnLst>
                          </p:cTn>
                        </p:par>
                        <p:par>
                          <p:cTn id="41" fill="hold">
                            <p:stCondLst>
                              <p:cond delay="1000"/>
                            </p:stCondLst>
                            <p:childTnLst>
                              <p:par>
                                <p:cTn id="42" presetID="10" presetClass="entr" presetSubtype="0" fill="hold" nodeType="after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animEffect transition="in" filter="fade">
                                      <p:cBhvr>
                                        <p:cTn id="44" dur="500"/>
                                        <p:tgtEl>
                                          <p:spTgt spid="3">
                                            <p:txEl>
                                              <p:pRg st="6" end="6"/>
                                            </p:txEl>
                                          </p:spTgt>
                                        </p:tgtEl>
                                      </p:cBhvr>
                                    </p:animEffect>
                                  </p:childTnLst>
                                </p:cTn>
                              </p:par>
                            </p:childTnLst>
                          </p:cTn>
                        </p:par>
                        <p:par>
                          <p:cTn id="45" fill="hold">
                            <p:stCondLst>
                              <p:cond delay="1500"/>
                            </p:stCondLst>
                            <p:childTnLst>
                              <p:par>
                                <p:cTn id="46" presetID="10" presetClass="entr" presetSubtype="0" fill="hold" nodeType="after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Grunt</a:t>
            </a:r>
          </a:p>
        </p:txBody>
      </p:sp>
      <p:sp>
        <p:nvSpPr>
          <p:cNvPr id="3" name="Content Placeholder 2"/>
          <p:cNvSpPr>
            <a:spLocks noGrp="1"/>
          </p:cNvSpPr>
          <p:nvPr>
            <p:ph type="body" idx="1"/>
          </p:nvPr>
        </p:nvSpPr>
        <p:spPr/>
        <p:txBody>
          <a:bodyPr/>
          <a:lstStyle/>
          <a:p>
            <a:r>
              <a:rPr lang="en-US" dirty="0"/>
              <a:t>JS Task Runner</a:t>
            </a:r>
          </a:p>
        </p:txBody>
      </p:sp>
      <p:sp>
        <p:nvSpPr>
          <p:cNvPr id="2" name="Slide Number Placeholder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7</a:t>
            </a:fld>
            <a:endParaRPr lang="en-US" dirty="0"/>
          </a:p>
        </p:txBody>
      </p:sp>
      <p:pic>
        <p:nvPicPr>
          <p:cNvPr id="2050" name="Picture 2" descr="Резултат с изображение за gru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7866" y="609600"/>
            <a:ext cx="7875164" cy="4921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94876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номер на слайда 1"/>
          <p:cNvSpPr>
            <a:spLocks noGrp="1"/>
          </p:cNvSpPr>
          <p:nvPr>
            <p:ph type="sldNum" sz="quarter" idx="4"/>
          </p:nvPr>
        </p:nvSpPr>
        <p:spPr/>
        <p:txBody>
          <a:bodyPr/>
          <a:lstStyle/>
          <a:p>
            <a:fld id="{C014DD1E-5D91-48A3-AD6D-45FBA980D106}" type="slidenum">
              <a:rPr lang="en-US" smtClean="0"/>
              <a:pPr/>
              <a:t>8</a:t>
            </a:fld>
            <a:endParaRPr lang="en-US" dirty="0"/>
          </a:p>
        </p:txBody>
      </p:sp>
      <p:sp>
        <p:nvSpPr>
          <p:cNvPr id="3" name="Контейнер за съдържание 2"/>
          <p:cNvSpPr>
            <a:spLocks noGrp="1"/>
          </p:cNvSpPr>
          <p:nvPr>
            <p:ph idx="1"/>
          </p:nvPr>
        </p:nvSpPr>
        <p:spPr>
          <a:xfrm>
            <a:off x="190413" y="1151121"/>
            <a:ext cx="11804822" cy="5570358"/>
          </a:xfrm>
        </p:spPr>
        <p:txBody>
          <a:bodyPr/>
          <a:lstStyle/>
          <a:p>
            <a:r>
              <a:rPr lang="en-US" dirty="0"/>
              <a:t>Grunt can be used for various </a:t>
            </a:r>
            <a:r>
              <a:rPr lang="en-US" dirty="0">
                <a:solidFill>
                  <a:schemeClr val="tx2">
                    <a:lumMod val="75000"/>
                  </a:schemeClr>
                </a:solidFill>
              </a:rPr>
              <a:t>file operations </a:t>
            </a:r>
            <a:r>
              <a:rPr lang="en-US" dirty="0"/>
              <a:t>from merging two or more files into one to </a:t>
            </a:r>
            <a:r>
              <a:rPr lang="en-US" noProof="1"/>
              <a:t>shortening </a:t>
            </a:r>
            <a:r>
              <a:rPr lang="en-US" noProof="1">
                <a:solidFill>
                  <a:schemeClr val="tx2">
                    <a:lumMod val="75000"/>
                  </a:schemeClr>
                </a:solidFill>
              </a:rPr>
              <a:t>javascript/css </a:t>
            </a:r>
            <a:r>
              <a:rPr lang="en-US" noProof="1"/>
              <a:t>code</a:t>
            </a:r>
            <a:endParaRPr lang="en-US" dirty="0"/>
          </a:p>
          <a:p>
            <a:r>
              <a:rPr lang="en-US" dirty="0"/>
              <a:t>Installing</a:t>
            </a:r>
          </a:p>
          <a:p>
            <a:pPr lvl="1"/>
            <a:r>
              <a:rPr lang="en-US" dirty="0"/>
              <a:t>First install the </a:t>
            </a:r>
            <a:r>
              <a:rPr lang="en-US" dirty="0">
                <a:solidFill>
                  <a:schemeClr val="tx2">
                    <a:lumMod val="75000"/>
                  </a:schemeClr>
                </a:solidFill>
              </a:rPr>
              <a:t>Grunt</a:t>
            </a:r>
            <a:r>
              <a:rPr lang="en-US" dirty="0"/>
              <a:t> command line interpreter (</a:t>
            </a:r>
            <a:r>
              <a:rPr lang="en-US" dirty="0">
                <a:solidFill>
                  <a:schemeClr val="tx2">
                    <a:lumMod val="75000"/>
                  </a:schemeClr>
                </a:solidFill>
              </a:rPr>
              <a:t>CLI</a:t>
            </a:r>
            <a:r>
              <a:rPr lang="en-US" dirty="0"/>
              <a:t>)</a:t>
            </a:r>
          </a:p>
          <a:p>
            <a:pPr marL="377887" lvl="1" indent="0">
              <a:buNone/>
            </a:pPr>
            <a:endParaRPr lang="en-US" dirty="0"/>
          </a:p>
          <a:p>
            <a:pPr lvl="1"/>
            <a:r>
              <a:rPr lang="en-US" dirty="0"/>
              <a:t>Than the Grunt itself</a:t>
            </a:r>
          </a:p>
          <a:p>
            <a:pPr marL="377887" lvl="1" indent="0">
              <a:buNone/>
            </a:pPr>
            <a:endParaRPr lang="en-US" dirty="0"/>
          </a:p>
          <a:p>
            <a:r>
              <a:rPr lang="en-US" dirty="0"/>
              <a:t>You may later download additional </a:t>
            </a:r>
            <a:r>
              <a:rPr lang="en-US" dirty="0">
                <a:solidFill>
                  <a:schemeClr val="tx2">
                    <a:lumMod val="75000"/>
                  </a:schemeClr>
                </a:solidFill>
              </a:rPr>
              <a:t>plugins</a:t>
            </a:r>
            <a:endParaRPr lang="en-US" dirty="0"/>
          </a:p>
          <a:p>
            <a:pPr lvl="1"/>
            <a:endParaRPr lang="en-US" dirty="0"/>
          </a:p>
          <a:p>
            <a:pPr marL="0" indent="0">
              <a:buNone/>
            </a:pPr>
            <a:endParaRPr lang="en-US" dirty="0"/>
          </a:p>
        </p:txBody>
      </p:sp>
      <p:sp>
        <p:nvSpPr>
          <p:cNvPr id="4" name="Заглавие 3"/>
          <p:cNvSpPr>
            <a:spLocks noGrp="1"/>
          </p:cNvSpPr>
          <p:nvPr>
            <p:ph type="title"/>
          </p:nvPr>
        </p:nvSpPr>
        <p:spPr/>
        <p:txBody>
          <a:bodyPr/>
          <a:lstStyle/>
          <a:p>
            <a:r>
              <a:rPr lang="en-US" dirty="0"/>
              <a:t>Grunt</a:t>
            </a:r>
          </a:p>
        </p:txBody>
      </p:sp>
      <p:sp>
        <p:nvSpPr>
          <p:cNvPr id="6" name="Rectangle 3"/>
          <p:cNvSpPr>
            <a:spLocks noChangeArrowheads="1"/>
          </p:cNvSpPr>
          <p:nvPr/>
        </p:nvSpPr>
        <p:spPr bwMode="auto">
          <a:xfrm>
            <a:off x="1749900" y="3704258"/>
            <a:ext cx="8689024" cy="6624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npm install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grunt-cli</a:t>
            </a: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-g</a:t>
            </a:r>
            <a:endPar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7" name="Rectangle 3"/>
          <p:cNvSpPr>
            <a:spLocks noChangeArrowheads="1"/>
          </p:cNvSpPr>
          <p:nvPr/>
        </p:nvSpPr>
        <p:spPr bwMode="auto">
          <a:xfrm>
            <a:off x="1749900" y="4953000"/>
            <a:ext cx="8689024" cy="6624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lIns="108000" tIns="72000" rIns="108000" bIns="72000">
            <a:spAutoFit/>
          </a:bodyPr>
          <a:lstStyle/>
          <a:p>
            <a:pPr eaLnBrk="0" hangingPunct="0">
              <a:lnSpc>
                <a:spcPct val="105000"/>
              </a:lnSpc>
              <a:buClr>
                <a:schemeClr val="accent5">
                  <a:lumMod val="40000"/>
                  <a:lumOff val="60000"/>
                </a:schemeClr>
              </a:buClr>
              <a:buSzPct val="70000"/>
            </a:pP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npm install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grunt</a:t>
            </a: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--save-dev</a:t>
            </a:r>
            <a:endPar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1464622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a:t>
            </a:r>
          </a:p>
        </p:txBody>
      </p:sp>
      <p:sp>
        <p:nvSpPr>
          <p:cNvPr id="3" name="Content Placeholder 2"/>
          <p:cNvSpPr>
            <a:spLocks noGrp="1"/>
          </p:cNvSpPr>
          <p:nvPr>
            <p:ph type="body" idx="1"/>
          </p:nvPr>
        </p:nvSpPr>
        <p:spPr>
          <a:xfrm>
            <a:off x="1446212" y="5754968"/>
            <a:ext cx="8938472" cy="719034"/>
          </a:xfrm>
        </p:spPr>
        <p:txBody>
          <a:bodyPr/>
          <a:lstStyle/>
          <a:p>
            <a:r>
              <a:rPr lang="en-US" dirty="0"/>
              <a:t>Bundle up Files with Grunt</a:t>
            </a:r>
          </a:p>
        </p:txBody>
      </p:sp>
      <p:sp>
        <p:nvSpPr>
          <p:cNvPr id="2" name="Slide Number Placeholder 1"/>
          <p:cNvSpPr>
            <a:spLocks noGrp="1"/>
          </p:cNvSpPr>
          <p:nvPr>
            <p:ph type="sldNum" sz="quarter" idx="4294967295"/>
          </p:nvPr>
        </p:nvSpPr>
        <p:spPr>
          <a:xfrm>
            <a:off x="11760200" y="6524625"/>
            <a:ext cx="428625" cy="196850"/>
          </a:xfrm>
        </p:spPr>
        <p:txBody>
          <a:bodyPr/>
          <a:lstStyle/>
          <a:p>
            <a:fld id="{C014DD1E-5D91-48A3-AD6D-45FBA980D106}" type="slidenum">
              <a:rPr lang="en-US" smtClean="0"/>
              <a:pPr/>
              <a:t>9</a:t>
            </a:fld>
            <a:endParaRPr lang="en-US" dirty="0"/>
          </a:p>
        </p:txBody>
      </p:sp>
      <p:pic>
        <p:nvPicPr>
          <p:cNvPr id="5" name="Картина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4012" y="2057400"/>
            <a:ext cx="1295400" cy="1295400"/>
          </a:xfrm>
          <a:prstGeom prst="rect">
            <a:avLst/>
          </a:prstGeom>
        </p:spPr>
      </p:pic>
      <p:pic>
        <p:nvPicPr>
          <p:cNvPr id="7" name="Картина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4012" y="3733800"/>
            <a:ext cx="1295400" cy="1295400"/>
          </a:xfrm>
          <a:prstGeom prst="rect">
            <a:avLst/>
          </a:prstGeom>
        </p:spPr>
      </p:pic>
    </p:spTree>
    <p:extLst>
      <p:ext uri="{BB962C8B-B14F-4D97-AF65-F5344CB8AC3E}">
        <p14:creationId xmlns:p14="http://schemas.microsoft.com/office/powerpoint/2010/main" val="3609440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4.61058E-7 1.11111E-6 L 0.20318 -0.15 " pathEditMode="relative" rAng="0" ptsTypes="AA">
                                      <p:cBhvr>
                                        <p:cTn id="6" dur="2000" fill="hold"/>
                                        <p:tgtEl>
                                          <p:spTgt spid="7"/>
                                        </p:tgtEl>
                                        <p:attrNameLst>
                                          <p:attrName>ppt_x</p:attrName>
                                          <p:attrName>ppt_y</p:attrName>
                                        </p:attrNameLst>
                                      </p:cBhvr>
                                      <p:rCtr x="10159" y="-7500"/>
                                    </p:animMotion>
                                  </p:childTnLst>
                                </p:cTn>
                              </p:par>
                              <p:par>
                                <p:cTn id="7" presetID="42" presetClass="path" presetSubtype="0" accel="50000" decel="50000" fill="hold" nodeType="withEffect">
                                  <p:stCondLst>
                                    <p:cond delay="0"/>
                                  </p:stCondLst>
                                  <p:childTnLst>
                                    <p:animMotion origin="layout" path="M -4.61058E-7 -4.44444E-6 L 0.20318 0.09445 " pathEditMode="relative" rAng="0" ptsTypes="AA">
                                      <p:cBhvr>
                                        <p:cTn id="8" dur="2000" fill="hold"/>
                                        <p:tgtEl>
                                          <p:spTgt spid="5"/>
                                        </p:tgtEl>
                                        <p:attrNameLst>
                                          <p:attrName>ppt_x</p:attrName>
                                          <p:attrName>ppt_y</p:attrName>
                                        </p:attrNameLst>
                                      </p:cBhvr>
                                      <p:rCtr x="10159" y="472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oftUni 16x9">
  <a:themeElements>
    <a:clrScheme name="SoftUni Color The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F6C781"/>
      </a:hlink>
      <a:folHlink>
        <a:srgbClr val="F2AC44"/>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rgbClr val="6C94DE"/>
          </a:solidFill>
          <a:tailEnd type="triangl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1510</TotalTime>
  <Words>1408</Words>
  <Application>Microsoft Office PowerPoint</Application>
  <PresentationFormat>Custom</PresentationFormat>
  <Paragraphs>325</Paragraphs>
  <Slides>37</Slides>
  <Notes>13</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SoftUni 16x9</vt:lpstr>
      <vt:lpstr>JS Tools and Libraries</vt:lpstr>
      <vt:lpstr>Table of Contents</vt:lpstr>
      <vt:lpstr>Have a Question?</vt:lpstr>
      <vt:lpstr>Why Automate?</vt:lpstr>
      <vt:lpstr>Modern Development Process</vt:lpstr>
      <vt:lpstr>Build tools</vt:lpstr>
      <vt:lpstr>Grunt</vt:lpstr>
      <vt:lpstr>Grunt</vt:lpstr>
      <vt:lpstr>Demo</vt:lpstr>
      <vt:lpstr>Gulp</vt:lpstr>
      <vt:lpstr>Gulp</vt:lpstr>
      <vt:lpstr>Demo</vt:lpstr>
      <vt:lpstr>Webpack</vt:lpstr>
      <vt:lpstr>What is Webpack?</vt:lpstr>
      <vt:lpstr>Webpack Build Process</vt:lpstr>
      <vt:lpstr>Installation and CLI</vt:lpstr>
      <vt:lpstr>Automation with Config Files</vt:lpstr>
      <vt:lpstr>Enable Watch Mode</vt:lpstr>
      <vt:lpstr>Web Server with Watch Mode</vt:lpstr>
      <vt:lpstr>Processing Files with Loaders and Preloaders</vt:lpstr>
      <vt:lpstr>Scripts and Production Build</vt:lpstr>
      <vt:lpstr>Live Demo</vt:lpstr>
      <vt:lpstr>Lodash</vt:lpstr>
      <vt:lpstr>Lodash</vt:lpstr>
      <vt:lpstr>Example – Random Number</vt:lpstr>
      <vt:lpstr>Example – Removing Property</vt:lpstr>
      <vt:lpstr>Example – Deep Cloning</vt:lpstr>
      <vt:lpstr>ESLint</vt:lpstr>
      <vt:lpstr>ESLint</vt:lpstr>
      <vt:lpstr>Demo</vt:lpstr>
      <vt:lpstr>Electron.js</vt:lpstr>
      <vt:lpstr>Electron.js</vt:lpstr>
      <vt:lpstr>Demo</vt:lpstr>
      <vt:lpstr>Summary</vt:lpstr>
      <vt:lpstr>JS Tools and Libraries</vt:lpstr>
      <vt:lpstr>License</vt:lpstr>
      <vt:lpstr>Free Trainings @ Software University</vt:lpstr>
    </vt:vector>
  </TitlesOfParts>
  <Manager>Svetlin Nakov</Manager>
  <Company>Software University (SoftUni)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JS Tools and Libraries</dc:title>
  <dc:subject>JavaScript Applications - Practical Training Course @ SoftUni</dc:subject>
  <dc:creator>Software University Foundation</dc:creator>
  <cp:keywords>JS, JavaScript, programming, course, AJAX, jQuery, REST, SoftUni, Software University</cp:keywords>
  <dc:description>JavaScript Applications Course @ SoftUni - https://softuni.bg/courses/javascript-applications</dc:description>
  <cp:lastModifiedBy>_NERO_</cp:lastModifiedBy>
  <cp:revision>169</cp:revision>
  <dcterms:created xsi:type="dcterms:W3CDTF">2014-01-02T17:00:34Z</dcterms:created>
  <dcterms:modified xsi:type="dcterms:W3CDTF">2018-08-03T14:03:56Z</dcterms:modified>
  <cp:category>JS, JavaScript, front-end, AJAX, REST, ES6, Web development, computer programming, programming</cp:category>
  <dc:language>English</dc:language>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